
<file path=[Content_Types].xml><?xml version="1.0" encoding="utf-8"?>
<Types xmlns="http://schemas.openxmlformats.org/package/2006/content-types">
  <Default Extension="xml" ContentType="application/xml"/>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png" ContentType="image/png"/>
  <Default Extension="emf" ContentType="image/x-emf"/>
  <Default Extension="gif" ContentType="image/gif"/>
  <Default Extension="mp4" ContentType="video/mp4"/>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146"/>
  </p:handoutMasterIdLst>
  <p:sldIdLst>
    <p:sldId id="256" r:id="rId3"/>
    <p:sldId id="551" r:id="rId5"/>
    <p:sldId id="884" r:id="rId6"/>
    <p:sldId id="559" r:id="rId7"/>
    <p:sldId id="560" r:id="rId8"/>
    <p:sldId id="561" r:id="rId9"/>
    <p:sldId id="562" r:id="rId10"/>
    <p:sldId id="563" r:id="rId11"/>
    <p:sldId id="564" r:id="rId12"/>
    <p:sldId id="565" r:id="rId13"/>
    <p:sldId id="566" r:id="rId14"/>
    <p:sldId id="567" r:id="rId15"/>
    <p:sldId id="568" r:id="rId16"/>
    <p:sldId id="569" r:id="rId17"/>
    <p:sldId id="891" r:id="rId18"/>
    <p:sldId id="893" r:id="rId19"/>
    <p:sldId id="573" r:id="rId20"/>
    <p:sldId id="572" r:id="rId21"/>
    <p:sldId id="574" r:id="rId22"/>
    <p:sldId id="575" r:id="rId23"/>
    <p:sldId id="576" r:id="rId24"/>
    <p:sldId id="577" r:id="rId25"/>
    <p:sldId id="570" r:id="rId26"/>
    <p:sldId id="571" r:id="rId27"/>
    <p:sldId id="885" r:id="rId28"/>
    <p:sldId id="578" r:id="rId29"/>
    <p:sldId id="579" r:id="rId30"/>
    <p:sldId id="580" r:id="rId31"/>
    <p:sldId id="581" r:id="rId32"/>
    <p:sldId id="582" r:id="rId33"/>
    <p:sldId id="583" r:id="rId34"/>
    <p:sldId id="584" r:id="rId35"/>
    <p:sldId id="585" r:id="rId36"/>
    <p:sldId id="586" r:id="rId37"/>
    <p:sldId id="587" r:id="rId38"/>
    <p:sldId id="886" r:id="rId39"/>
    <p:sldId id="887" r:id="rId40"/>
    <p:sldId id="888" r:id="rId41"/>
    <p:sldId id="589" r:id="rId42"/>
    <p:sldId id="590" r:id="rId43"/>
    <p:sldId id="591" r:id="rId44"/>
    <p:sldId id="593" r:id="rId45"/>
    <p:sldId id="595" r:id="rId46"/>
    <p:sldId id="889" r:id="rId47"/>
    <p:sldId id="890" r:id="rId48"/>
    <p:sldId id="617" r:id="rId49"/>
    <p:sldId id="618" r:id="rId50"/>
    <p:sldId id="619" r:id="rId51"/>
    <p:sldId id="499" r:id="rId52"/>
    <p:sldId id="336" r:id="rId53"/>
    <p:sldId id="780" r:id="rId54"/>
    <p:sldId id="502" r:id="rId55"/>
    <p:sldId id="503" r:id="rId56"/>
    <p:sldId id="504" r:id="rId57"/>
    <p:sldId id="505" r:id="rId58"/>
    <p:sldId id="506" r:id="rId59"/>
    <p:sldId id="507" r:id="rId60"/>
    <p:sldId id="508" r:id="rId61"/>
    <p:sldId id="509" r:id="rId62"/>
    <p:sldId id="805" r:id="rId63"/>
    <p:sldId id="326" r:id="rId64"/>
    <p:sldId id="806" r:id="rId65"/>
    <p:sldId id="807" r:id="rId66"/>
    <p:sldId id="808" r:id="rId67"/>
    <p:sldId id="809" r:id="rId68"/>
    <p:sldId id="331" r:id="rId69"/>
    <p:sldId id="332" r:id="rId70"/>
    <p:sldId id="812" r:id="rId71"/>
    <p:sldId id="813" r:id="rId72"/>
    <p:sldId id="894" r:id="rId73"/>
    <p:sldId id="895" r:id="rId74"/>
    <p:sldId id="896" r:id="rId75"/>
    <p:sldId id="814" r:id="rId76"/>
    <p:sldId id="337" r:id="rId77"/>
    <p:sldId id="841" r:id="rId78"/>
    <p:sldId id="842" r:id="rId79"/>
    <p:sldId id="844" r:id="rId80"/>
    <p:sldId id="845" r:id="rId81"/>
    <p:sldId id="847" r:id="rId82"/>
    <p:sldId id="848" r:id="rId83"/>
    <p:sldId id="849" r:id="rId84"/>
    <p:sldId id="850" r:id="rId85"/>
    <p:sldId id="852" r:id="rId86"/>
    <p:sldId id="853" r:id="rId87"/>
    <p:sldId id="854" r:id="rId88"/>
    <p:sldId id="855" r:id="rId89"/>
    <p:sldId id="856" r:id="rId90"/>
    <p:sldId id="857" r:id="rId91"/>
    <p:sldId id="858" r:id="rId92"/>
    <p:sldId id="859" r:id="rId93"/>
    <p:sldId id="860" r:id="rId94"/>
    <p:sldId id="861" r:id="rId95"/>
    <p:sldId id="862" r:id="rId96"/>
    <p:sldId id="863" r:id="rId97"/>
    <p:sldId id="864" r:id="rId98"/>
    <p:sldId id="865" r:id="rId99"/>
    <p:sldId id="866" r:id="rId100"/>
    <p:sldId id="867" r:id="rId101"/>
    <p:sldId id="868" r:id="rId102"/>
    <p:sldId id="869" r:id="rId103"/>
    <p:sldId id="870" r:id="rId104"/>
    <p:sldId id="871" r:id="rId105"/>
    <p:sldId id="872" r:id="rId106"/>
    <p:sldId id="873" r:id="rId107"/>
    <p:sldId id="874" r:id="rId108"/>
    <p:sldId id="875" r:id="rId109"/>
    <p:sldId id="876" r:id="rId110"/>
    <p:sldId id="877" r:id="rId111"/>
    <p:sldId id="878" r:id="rId112"/>
    <p:sldId id="879" r:id="rId113"/>
    <p:sldId id="880" r:id="rId114"/>
    <p:sldId id="881" r:id="rId115"/>
    <p:sldId id="882" r:id="rId116"/>
    <p:sldId id="883" r:id="rId117"/>
    <p:sldId id="510" r:id="rId118"/>
    <p:sldId id="511" r:id="rId119"/>
    <p:sldId id="512" r:id="rId120"/>
    <p:sldId id="513" r:id="rId121"/>
    <p:sldId id="514" r:id="rId122"/>
    <p:sldId id="515" r:id="rId123"/>
    <p:sldId id="516" r:id="rId124"/>
    <p:sldId id="517" r:id="rId125"/>
    <p:sldId id="518" r:id="rId126"/>
    <p:sldId id="520" r:id="rId127"/>
    <p:sldId id="784" r:id="rId128"/>
    <p:sldId id="277" r:id="rId129"/>
    <p:sldId id="281" r:id="rId130"/>
    <p:sldId id="766" r:id="rId131"/>
    <p:sldId id="282" r:id="rId132"/>
    <p:sldId id="283" r:id="rId133"/>
    <p:sldId id="800" r:id="rId134"/>
    <p:sldId id="355" r:id="rId135"/>
    <p:sldId id="764" r:id="rId136"/>
    <p:sldId id="356" r:id="rId137"/>
    <p:sldId id="765" r:id="rId138"/>
    <p:sldId id="777" r:id="rId139"/>
    <p:sldId id="305" r:id="rId140"/>
    <p:sldId id="306" r:id="rId141"/>
    <p:sldId id="307" r:id="rId142"/>
    <p:sldId id="308" r:id="rId143"/>
    <p:sldId id="310" r:id="rId144"/>
    <p:sldId id="300"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2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8" d="100"/>
          <a:sy n="78" d="100"/>
        </p:scale>
        <p:origin x="1594" y="62"/>
      </p:cViewPr>
      <p:guideLst>
        <p:guide orient="horz" pos="2154"/>
        <p:guide pos="288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2" Type="http://schemas.openxmlformats.org/officeDocument/2006/relationships/customXml" Target="../customXml/item3.xml"/><Relationship Id="rId151" Type="http://schemas.openxmlformats.org/officeDocument/2006/relationships/customXml" Target="../customXml/item2.xml"/><Relationship Id="rId150" Type="http://schemas.openxmlformats.org/officeDocument/2006/relationships/customXml" Target="../customXml/item1.xml"/><Relationship Id="rId15" Type="http://schemas.openxmlformats.org/officeDocument/2006/relationships/slide" Target="slides/slide12.xml"/><Relationship Id="rId149" Type="http://schemas.openxmlformats.org/officeDocument/2006/relationships/tableStyles" Target="tableStyles.xml"/><Relationship Id="rId148" Type="http://schemas.openxmlformats.org/officeDocument/2006/relationships/viewProps" Target="viewProps.xml"/><Relationship Id="rId147" Type="http://schemas.openxmlformats.org/officeDocument/2006/relationships/presProps" Target="presProps.xml"/><Relationship Id="rId146" Type="http://schemas.openxmlformats.org/officeDocument/2006/relationships/handoutMaster" Target="handoutMasters/handoutMaster1.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24ADE7-A6F4-4046-A847-5DCBEEEA65FB}"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90284C70-85D2-4273-8905-E2F49242750E}" type="slidenum">
              <a:rPr lang="en-AU" altLang="en-US"/>
            </a:fld>
            <a:endParaRPr lang="en-AU" altLang="en-US"/>
          </a:p>
        </p:txBody>
      </p:sp>
      <p:sp>
        <p:nvSpPr>
          <p:cNvPr id="101378" name="Rectangle 2"/>
          <p:cNvSpPr>
            <a:spLocks noGrp="1" noRot="1" noChangeAspect="1" noChangeArrowheads="1" noTextEdit="1"/>
          </p:cNvSpPr>
          <p:nvPr>
            <p:ph type="sldImg"/>
          </p:nvPr>
        </p:nvSpPr>
        <p:spPr/>
      </p:sp>
      <p:sp>
        <p:nvSpPr>
          <p:cNvPr id="101379" name="Rectangle 3"/>
          <p:cNvSpPr>
            <a:spLocks noGrp="1" noChangeArrowheads="1"/>
          </p:cNvSpPr>
          <p:nvPr>
            <p:ph type="body" idx="1"/>
          </p:nvPr>
        </p:nvSpPr>
        <p:spPr/>
        <p:txBody>
          <a:bodyPr/>
          <a:lstStyle/>
          <a:p>
            <a:r>
              <a:rPr lang="en-US" altLang="en-US">
                <a:latin typeface="Times-Roman" charset="0"/>
              </a:rPr>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ltLang="en-US"/>
              <a:t>form the second basic building block of ciphers. The core idea is to rearrange the order of basic units (letters/bytes/bits) without altering their actual values. </a:t>
            </a:r>
            <a:endParaRPr lang="en-AU"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C521E4E4-5F7A-4637-A202-65E6BE682E9C}" type="slidenum">
              <a:rPr lang="en-AU" altLang="en-US"/>
            </a:fld>
            <a:endParaRPr lang="en-AU" altLang="en-US"/>
          </a:p>
        </p:txBody>
      </p:sp>
      <p:sp>
        <p:nvSpPr>
          <p:cNvPr id="103426" name="Rectangle 2"/>
          <p:cNvSpPr>
            <a:spLocks noGrp="1" noRot="1" noChangeAspect="1" noChangeArrowheads="1" noTextEdit="1"/>
          </p:cNvSpPr>
          <p:nvPr>
            <p:ph type="sldImg"/>
          </p:nvPr>
        </p:nvSpPr>
        <p:spPr/>
      </p:sp>
      <p:sp>
        <p:nvSpPr>
          <p:cNvPr id="103427" name="Rectangle 3"/>
          <p:cNvSpPr>
            <a:spLocks noGrp="1" noChangeArrowheads="1"/>
          </p:cNvSpPr>
          <p:nvPr>
            <p:ph type="body" idx="1"/>
          </p:nvPr>
        </p:nvSpPr>
        <p:spPr/>
        <p:txBody>
          <a:bodyPr/>
          <a:lstStyle/>
          <a:p>
            <a:r>
              <a:rPr lang="en-US" altLang="en-US">
                <a:latin typeface="Times-Roman" charset="0"/>
              </a:rPr>
              <a:t>The simplest such cipher is the rail fence technique, in which the plaintext is written down as a sequence of diagonals and then read off as a sequence of rows.</a:t>
            </a:r>
            <a:endParaRPr lang="en-US" altLang="en-US"/>
          </a:p>
          <a:p>
            <a:r>
              <a:rPr lang="en-US" altLang="en-US"/>
              <a:t>The example message is: </a:t>
            </a:r>
            <a:r>
              <a:rPr lang="en-AU" altLang="en-US"/>
              <a:t>"meet me after the toga party" with a rail fence of depth 2.</a:t>
            </a:r>
            <a:endParaRPr lang="en-AU" altLang="en-US"/>
          </a:p>
          <a:p>
            <a:r>
              <a:rPr lang="en-US" altLang="en-US">
                <a:latin typeface="Times-Roman" charset="0"/>
              </a:rPr>
              <a:t>This sort of thing would be trivial to cryptanalyze.</a:t>
            </a:r>
            <a:endParaRPr lang="en-AU" altLang="en-US">
              <a:latin typeface="Times-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66FC00D6-3C07-45ED-BD94-57A835F2BA6A}" type="slidenum">
              <a:rPr lang="en-AU" altLang="en-US"/>
            </a:fld>
            <a:endParaRPr lang="en-AU" altLang="en-US"/>
          </a:p>
        </p:txBody>
      </p:sp>
      <p:sp>
        <p:nvSpPr>
          <p:cNvPr id="125954" name="Rectangle 2"/>
          <p:cNvSpPr>
            <a:spLocks noGrp="1" noRot="1" noChangeAspect="1" noChangeArrowheads="1" noTextEdit="1"/>
          </p:cNvSpPr>
          <p:nvPr>
            <p:ph type="sldImg"/>
          </p:nvPr>
        </p:nvSpPr>
        <p:spPr/>
      </p:sp>
      <p:sp>
        <p:nvSpPr>
          <p:cNvPr id="125955" name="Rectangle 3"/>
          <p:cNvSpPr>
            <a:spLocks noGrp="1" noChangeArrowheads="1"/>
          </p:cNvSpPr>
          <p:nvPr>
            <p:ph type="body" idx="1"/>
          </p:nvPr>
        </p:nvSpPr>
        <p:spPr/>
        <p:txBody>
          <a:bodyPr/>
          <a:lstStyle/>
          <a:p>
            <a:r>
              <a:rPr lang="en-US" altLang="en-US">
                <a:latin typeface="Times-Roman" charset="0"/>
              </a:rPr>
              <a:t>A more complex </a:t>
            </a:r>
            <a:r>
              <a:rPr lang="en-US" altLang="en-US"/>
              <a:t>transposition</a:t>
            </a:r>
            <a:r>
              <a:rPr lang="en-US" altLang="en-US">
                <a:latin typeface="Times-Roman" charset="0"/>
              </a:rPr>
              <a:t> cipher is to write the message in a rectangle, row by row, and read the message off shuffling the order of the columns in each row.</a:t>
            </a:r>
            <a:endParaRPr lang="en-US" altLang="en-US">
              <a:latin typeface="Times-Roman" charset="0"/>
            </a:endParaRPr>
          </a:p>
          <a:p>
            <a:r>
              <a:rPr lang="en-US" altLang="en-US">
                <a:latin typeface="Times-Roman" charset="0"/>
              </a:rPr>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Digram and trigram frequency tables can be useful.</a:t>
            </a:r>
            <a:endParaRPr lang="en-US" altLang="en-US">
              <a:latin typeface="Times-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5E4E1965-2C64-4689-B59B-82934867F039}" type="slidenum">
              <a:rPr lang="en-AU" altLang="en-US"/>
            </a:fld>
            <a:endParaRPr lang="en-AU" altLang="en-US"/>
          </a:p>
        </p:txBody>
      </p:sp>
      <p:sp>
        <p:nvSpPr>
          <p:cNvPr id="126978" name="Rectangle 2"/>
          <p:cNvSpPr>
            <a:spLocks noGrp="1" noRot="1" noChangeAspect="1" noChangeArrowheads="1" noTextEdit="1"/>
          </p:cNvSpPr>
          <p:nvPr>
            <p:ph type="sldImg"/>
          </p:nvPr>
        </p:nvSpPr>
        <p:spPr/>
      </p:sp>
      <p:sp>
        <p:nvSpPr>
          <p:cNvPr id="126979" name="Rectangle 3"/>
          <p:cNvSpPr>
            <a:spLocks noGrp="1" noChangeArrowheads="1"/>
          </p:cNvSpPr>
          <p:nvPr>
            <p:ph type="body" idx="1"/>
          </p:nvPr>
        </p:nvSpPr>
        <p:spPr/>
        <p:txBody>
          <a:bodyPr/>
          <a:lstStyle/>
          <a:p>
            <a:r>
              <a:rPr lang="en-US" altLang="en-US">
                <a:solidFill>
                  <a:srgbClr val="810081"/>
                </a:solidFill>
                <a:latin typeface="Times-Roman" charset="0"/>
              </a:rPr>
              <a:t>Have seen that ciphers based on just substitutions or transpositions are not secure, and can be attacked because they do not sufficient obscure the underlying language structure</a:t>
            </a:r>
            <a:endParaRPr lang="en-US" altLang="en-US">
              <a:solidFill>
                <a:srgbClr val="810081"/>
              </a:solidFill>
              <a:latin typeface="Times-Roman" charset="0"/>
            </a:endParaRPr>
          </a:p>
          <a:p>
            <a:r>
              <a:rPr lang="en-US" altLang="en-US">
                <a:solidFill>
                  <a:srgbClr val="810081"/>
                </a:solidFill>
                <a:latin typeface="Times-Roman" charset="0"/>
              </a:rPr>
              <a:t>So consider using several ciphers in succession to make harder.</a:t>
            </a:r>
            <a:endParaRPr lang="en-US" altLang="en-US">
              <a:solidFill>
                <a:srgbClr val="810081"/>
              </a:solidFill>
              <a:latin typeface="Times-Roman" charset="0"/>
            </a:endParaRPr>
          </a:p>
          <a:p>
            <a:r>
              <a:rPr lang="en-US" altLang="en-US">
                <a:solidFill>
                  <a:srgbClr val="810081"/>
                </a:solidFill>
                <a:latin typeface="Times-Roman" charset="0"/>
              </a:rPr>
              <a:t>A substitution followed by a transposition is known as a Product Cipher, and makes a new much more secure cipher, and forms the bridge to modern ciphers.</a:t>
            </a:r>
            <a:endParaRPr lang="en-US" altLang="en-US">
              <a:solidFill>
                <a:srgbClr val="810081"/>
              </a:solidFill>
              <a:latin typeface="Times-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p:txBody>
          <a:bodyPr/>
          <a:lstStyle/>
          <a:p>
            <a:fld id="{CCF95D93-C3AF-44B5-8AB3-3463DE0AD190}" type="slidenum">
              <a:rPr lang="en-AU" altLang="en-US"/>
            </a:fld>
            <a:endParaRPr lang="en-AU" altLang="en-US"/>
          </a:p>
        </p:txBody>
      </p:sp>
      <p:sp>
        <p:nvSpPr>
          <p:cNvPr id="129026" name="Rectangle 2"/>
          <p:cNvSpPr>
            <a:spLocks noGrp="1" noRot="1" noChangeAspect="1" noChangeArrowheads="1" noTextEdit="1"/>
          </p:cNvSpPr>
          <p:nvPr>
            <p:ph type="sldImg"/>
          </p:nvPr>
        </p:nvSpPr>
        <p:spPr/>
      </p:sp>
      <p:sp>
        <p:nvSpPr>
          <p:cNvPr id="129027" name="Rectangle 3"/>
          <p:cNvSpPr>
            <a:spLocks noGrp="1" noChangeArrowheads="1"/>
          </p:cNvSpPr>
          <p:nvPr>
            <p:ph type="body" idx="1"/>
          </p:nvPr>
        </p:nvSpPr>
        <p:spPr/>
        <p:txBody>
          <a:bodyPr/>
          <a:lstStyle/>
          <a:p>
            <a:r>
              <a:rPr lang="en-AU" altLang="en-US"/>
              <a:t>Steganography is </a:t>
            </a:r>
            <a:r>
              <a:rPr lang="en-US" altLang="en-US"/>
              <a:t>an alternative to encryption which hides the very existence of a message by some means. There are a large range of techniques for doing this.</a:t>
            </a:r>
            <a:endParaRPr lang="en-US" altLang="en-US"/>
          </a:p>
          <a:p>
            <a:r>
              <a:rPr lang="en-US" altLang="en-US">
                <a:latin typeface="Times-Roman" charset="0"/>
              </a:rPr>
              <a:t>Steganography has a number of drawbacks when compared to encryption. It requires a lot of overhead to hide a relatively few bits of information.</a:t>
            </a:r>
            <a:endParaRPr lang="en-US" altLang="en-US">
              <a:latin typeface="Times-Roman" charset="0"/>
            </a:endParaRPr>
          </a:p>
          <a:p>
            <a:r>
              <a:rPr lang="en-US" altLang="en-US">
                <a:latin typeface="Times-Roman" charset="0"/>
              </a:rPr>
              <a:t>Also, once the system is discovered, it becomes virtually worthless, although a message can be first encrypted and then hidden using steganography. </a:t>
            </a:r>
            <a:endParaRPr lang="en-US" altLang="en-US">
              <a:latin typeface="Times-Roman" charset="0"/>
            </a:endParaRPr>
          </a:p>
          <a:p>
            <a:endParaRPr lang="en-US" altLang="en-US">
              <a:latin typeface="Times-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a:fillRect/>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98955" y="268884"/>
            <a:ext cx="4546091" cy="430887"/>
          </a:xfrm>
          <a:prstGeom prst="rect">
            <a:avLst/>
          </a:prstGeom>
        </p:spPr>
        <p:txBody>
          <a:bodyPr wrap="square" lIns="0" tIns="0" rIns="0" bIns="0">
            <a:spAutoFit/>
          </a:bodyPr>
          <a:lstStyle>
            <a:lvl1pPr>
              <a:defRPr b="0" i="0">
                <a:solidFill>
                  <a:schemeClr val="tx1"/>
                </a:solidFill>
              </a:defRPr>
            </a:lvl1pPr>
          </a:lstStyle>
          <a:p/>
        </p:txBody>
      </p:sp>
      <p:sp>
        <p:nvSpPr>
          <p:cNvPr id="3" name="Holder 3"/>
          <p:cNvSpPr>
            <a:spLocks noGrp="1"/>
          </p:cNvSpPr>
          <p:nvPr>
            <p:ph type="subTitle" idx="4"/>
          </p:nvPr>
        </p:nvSpPr>
        <p:spPr>
          <a:xfrm>
            <a:off x="1371600" y="3840481"/>
            <a:ext cx="6400800" cy="492443"/>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dirty="0"/>
              <a:t>Click to edit Master title style</a:t>
            </a:r>
            <a:endParaRPr lang="en-US" dirty="0"/>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B6F15528-21DE-4FAA-801E-634DDDAF4B2B}" type="slidenum">
              <a:rPr lang="en-US" smtClean="0"/>
            </a:fld>
            <a:endParaRPr lang="en-US"/>
          </a:p>
        </p:txBody>
      </p:sp>
      <p:pic>
        <p:nvPicPr>
          <p:cNvPr id="2" name="Picture 1"/>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a:fillRect/>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7.jpe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8.jpe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9.jpe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5.png"/><Relationship Id="rId1" Type="http://schemas.openxmlformats.org/officeDocument/2006/relationships/image" Target="../media/image56.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0.jpe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2.jpe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4.jpeg"/><Relationship Id="rId1" Type="http://schemas.openxmlformats.org/officeDocument/2006/relationships/image" Target="../media/image83.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5.jpe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6.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7.png"/><Relationship Id="rId2" Type="http://schemas.microsoft.com/office/2007/relationships/media" Target="../media/media1.mp4"/><Relationship Id="rId1" Type="http://schemas.openxmlformats.org/officeDocument/2006/relationships/video" Target="NUL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image" Target="../media/image89.emf"/><Relationship Id="rId3" Type="http://schemas.openxmlformats.org/officeDocument/2006/relationships/package" Target="../embeddings/Workbook1.xlsx"/><Relationship Id="rId2" Type="http://schemas.openxmlformats.org/officeDocument/2006/relationships/image" Target="../media/image88.jpeg"/><Relationship Id="rId1" Type="http://schemas.openxmlformats.org/officeDocument/2006/relationships/hyperlink" Target="https://crypto.interactive-maths.com/uploads/1/1/3/4/11345755/9236609_orig.jpg" TargetMode="Externa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90.GIF"/><Relationship Id="rId3" Type="http://schemas.openxmlformats.org/officeDocument/2006/relationships/hyperlink" Target="https://www.cryptomuseum.com/crypto/baudot.htm" TargetMode="External"/><Relationship Id="rId2" Type="http://schemas.openxmlformats.org/officeDocument/2006/relationships/hyperlink" Target="https://www.cryptomuseum.com/telex/index.htm" TargetMode="External"/><Relationship Id="rId1" Type="http://schemas.openxmlformats.org/officeDocument/2006/relationships/hyperlink" Target="https://www.cryptomuseum.com/crypto/otp/index.htm" TargetMode="Externa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1.pn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0.GI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3.png"/></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7.xml"/><Relationship Id="rId2" Type="http://schemas.openxmlformats.org/officeDocument/2006/relationships/image" Target="../media/image94.emf"/><Relationship Id="rId1" Type="http://schemas.openxmlformats.org/officeDocument/2006/relationships/package" Target="../embeddings/Workbook2.xlsx"/></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jpeg"/><Relationship Id="rId3" Type="http://schemas.openxmlformats.org/officeDocument/2006/relationships/image" Target="../media/image25.jpeg"/><Relationship Id="rId2" Type="http://schemas.openxmlformats.org/officeDocument/2006/relationships/image" Target="../media/image22.png"/><Relationship Id="rId1" Type="http://schemas.openxmlformats.org/officeDocument/2006/relationships/image" Target="../media/image21.png"/></Relationships>
</file>

<file path=ppt/slides/_rels/slide6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6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36.jpe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jpe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jpe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jpeg"/><Relationship Id="rId1" Type="http://schemas.openxmlformats.org/officeDocument/2006/relationships/image" Target="../media/image2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7.jpeg"/><Relationship Id="rId1" Type="http://schemas.openxmlformats.org/officeDocument/2006/relationships/image" Target="../media/image46.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9.jpeg"/><Relationship Id="rId1" Type="http://schemas.openxmlformats.org/officeDocument/2006/relationships/image" Target="../media/image4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1.jpeg"/><Relationship Id="rId1"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2.png"/></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4.jpeg"/><Relationship Id="rId2" Type="http://schemas.openxmlformats.org/officeDocument/2006/relationships/image" Target="../media/image22.png"/><Relationship Id="rId1" Type="http://schemas.openxmlformats.org/officeDocument/2006/relationships/image" Target="../media/image5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6.png"/><Relationship Id="rId1" Type="http://schemas.openxmlformats.org/officeDocument/2006/relationships/image" Target="../media/image5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8.jpeg"/><Relationship Id="rId1" Type="http://schemas.openxmlformats.org/officeDocument/2006/relationships/image" Target="../media/image57.jpe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0.jpeg"/><Relationship Id="rId1" Type="http://schemas.openxmlformats.org/officeDocument/2006/relationships/image" Target="../media/image59.jpe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2.png"/><Relationship Id="rId1" Type="http://schemas.openxmlformats.org/officeDocument/2006/relationships/image" Target="../media/image61.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3.png"/></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54.jpeg"/><Relationship Id="rId2" Type="http://schemas.openxmlformats.org/officeDocument/2006/relationships/image" Target="../media/image22.png"/><Relationship Id="rId1" Type="http://schemas.openxmlformats.org/officeDocument/2006/relationships/image" Target="../media/image53.jpe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6.png"/><Relationship Id="rId1" Type="http://schemas.openxmlformats.org/officeDocument/2006/relationships/image" Target="../media/image55.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8.jpeg"/><Relationship Id="rId1" Type="http://schemas.openxmlformats.org/officeDocument/2006/relationships/image" Target="../media/image57.jpe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0.jpeg"/><Relationship Id="rId1" Type="http://schemas.openxmlformats.org/officeDocument/2006/relationships/image" Target="../media/image59.jpe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5.jpe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6.jpe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7.jpe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jpe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53.jpe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2.png"/><Relationship Id="rId1" Type="http://schemas.openxmlformats.org/officeDocument/2006/relationships/image" Target="../media/image5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0"/>
            <a:ext cx="9144000" cy="6858000"/>
          </a:xfrm>
          <a:prstGeom prst="rect">
            <a:avLst/>
          </a:prstGeom>
        </p:spPr>
      </p:pic>
      <p:pic>
        <p:nvPicPr>
          <p:cNvPr id="7" name="Graphic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460" y="0"/>
            <a:ext cx="7779079" cy="1309350"/>
          </a:xfrm>
          <a:prstGeom prst="rect">
            <a:avLst/>
          </a:prstGeom>
        </p:spPr>
      </p:pic>
      <p:sp>
        <p:nvSpPr>
          <p:cNvPr id="9" name="Title 1"/>
          <p:cNvSpPr txBox="1"/>
          <p:nvPr/>
        </p:nvSpPr>
        <p:spPr bwMode="auto">
          <a:xfrm>
            <a:off x="0" y="1324098"/>
            <a:ext cx="9144000" cy="1219200"/>
          </a:xfrm>
          <a:prstGeom prst="rect">
            <a:avLst/>
          </a:prstGeom>
          <a:noFill/>
          <a:ln w="12700">
            <a:noFill/>
            <a:miter lim="800000"/>
          </a:ln>
        </p:spPr>
        <p:txBody>
          <a:bodyPr vert="horz" wrap="none" lIns="63500" tIns="25400" rIns="63500" bIns="25400" numCol="1" anchor="t" anchorCtr="0" compatLnSpc="1">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panose="020B0604020202020204" pitchFamily="34" charset="0"/>
              </a:defRPr>
            </a:lvl2pPr>
            <a:lvl3pPr eaLnBrk="0" fontAlgn="base" hangingPunct="0">
              <a:lnSpc>
                <a:spcPct val="87000"/>
              </a:lnSpc>
              <a:spcBef>
                <a:spcPct val="0"/>
              </a:spcBef>
              <a:spcAft>
                <a:spcPct val="0"/>
              </a:spcAft>
              <a:defRPr b="1">
                <a:solidFill>
                  <a:schemeClr val="tx2"/>
                </a:solidFill>
                <a:latin typeface="Arial" panose="020B0604020202020204" pitchFamily="34" charset="0"/>
              </a:defRPr>
            </a:lvl3pPr>
            <a:lvl4pPr eaLnBrk="0" fontAlgn="base" hangingPunct="0">
              <a:lnSpc>
                <a:spcPct val="87000"/>
              </a:lnSpc>
              <a:spcBef>
                <a:spcPct val="0"/>
              </a:spcBef>
              <a:spcAft>
                <a:spcPct val="0"/>
              </a:spcAft>
              <a:defRPr b="1">
                <a:solidFill>
                  <a:schemeClr val="tx2"/>
                </a:solidFill>
                <a:latin typeface="Arial" panose="020B0604020202020204" pitchFamily="34" charset="0"/>
              </a:defRPr>
            </a:lvl4pPr>
            <a:lvl5pPr eaLnBrk="0" fontAlgn="base" hangingPunct="0">
              <a:lnSpc>
                <a:spcPct val="87000"/>
              </a:lnSpc>
              <a:spcBef>
                <a:spcPct val="0"/>
              </a:spcBef>
              <a:spcAft>
                <a:spcPct val="0"/>
              </a:spcAft>
              <a:defRPr b="1">
                <a:solidFill>
                  <a:schemeClr val="tx2"/>
                </a:solidFill>
                <a:latin typeface="Arial" panose="020B0604020202020204" pitchFamily="34" charset="0"/>
              </a:defRPr>
            </a:lvl5pPr>
            <a:lvl6pPr marL="342900" eaLnBrk="0" fontAlgn="base" hangingPunct="0">
              <a:lnSpc>
                <a:spcPct val="87000"/>
              </a:lnSpc>
              <a:spcBef>
                <a:spcPct val="0"/>
              </a:spcBef>
              <a:spcAft>
                <a:spcPct val="0"/>
              </a:spcAft>
              <a:defRPr b="1">
                <a:solidFill>
                  <a:schemeClr val="tx2"/>
                </a:solidFill>
                <a:latin typeface="Arial" panose="020B0604020202020204" pitchFamily="34" charset="0"/>
              </a:defRPr>
            </a:lvl6pPr>
            <a:lvl7pPr marL="685800" eaLnBrk="0" fontAlgn="base" hangingPunct="0">
              <a:lnSpc>
                <a:spcPct val="87000"/>
              </a:lnSpc>
              <a:spcBef>
                <a:spcPct val="0"/>
              </a:spcBef>
              <a:spcAft>
                <a:spcPct val="0"/>
              </a:spcAft>
              <a:defRPr b="1">
                <a:solidFill>
                  <a:schemeClr val="tx2"/>
                </a:solidFill>
                <a:latin typeface="Arial" panose="020B0604020202020204" pitchFamily="34" charset="0"/>
              </a:defRPr>
            </a:lvl7pPr>
            <a:lvl8pPr marL="1028700" eaLnBrk="0" fontAlgn="base" hangingPunct="0">
              <a:lnSpc>
                <a:spcPct val="87000"/>
              </a:lnSpc>
              <a:spcBef>
                <a:spcPct val="0"/>
              </a:spcBef>
              <a:spcAft>
                <a:spcPct val="0"/>
              </a:spcAft>
              <a:defRPr b="1">
                <a:solidFill>
                  <a:schemeClr val="tx2"/>
                </a:solidFill>
                <a:latin typeface="Arial" panose="020B0604020202020204" pitchFamily="34" charset="0"/>
              </a:defRPr>
            </a:lvl8pPr>
            <a:lvl9pPr marL="1371600" eaLnBrk="0" fontAlgn="base" hangingPunct="0">
              <a:lnSpc>
                <a:spcPct val="87000"/>
              </a:lnSpc>
              <a:spcBef>
                <a:spcPct val="0"/>
              </a:spcBef>
              <a:spcAft>
                <a:spcPct val="0"/>
              </a:spcAft>
              <a:defRPr b="1">
                <a:solidFill>
                  <a:schemeClr val="tx2"/>
                </a:solidFill>
                <a:latin typeface="Arial" panose="020B0604020202020204" pitchFamily="34" charset="0"/>
              </a:defRPr>
            </a:lvl9pPr>
          </a:lstStyle>
          <a:p>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CSE3078</a:t>
            </a:r>
            <a:r>
              <a:rPr lang="en-IN" sz="2800" dirty="0">
                <a:latin typeface="Times New Roman" panose="02020603050405020304" pitchFamily="18" charset="0"/>
                <a:cs typeface="Times New Roman" panose="02020603050405020304" pitchFamily="18" charset="0"/>
              </a:rPr>
              <a:t> – </a:t>
            </a: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Cryptography and Network Security</a:t>
            </a:r>
            <a:endParaRPr lang="en-IN" sz="2800" dirty="0">
              <a:latin typeface="Times New Roman" panose="02020603050405020304" pitchFamily="18" charset="0"/>
              <a:cs typeface="Times New Roman" panose="02020603050405020304" pitchFamily="18" charset="0"/>
            </a:endParaRPr>
          </a:p>
        </p:txBody>
      </p:sp>
      <p:sp>
        <p:nvSpPr>
          <p:cNvPr id="11" name="Subtitle 2"/>
          <p:cNvSpPr txBox="1"/>
          <p:nvPr/>
        </p:nvSpPr>
        <p:spPr bwMode="auto">
          <a:xfrm>
            <a:off x="706474" y="5943600"/>
            <a:ext cx="7772400" cy="762000"/>
          </a:xfrm>
          <a:prstGeom prst="rect">
            <a:avLst/>
          </a:prstGeom>
          <a:noFill/>
          <a:ln w="12700">
            <a:noFill/>
            <a:miter lim="800000"/>
          </a:ln>
        </p:spPr>
        <p:txBody>
          <a:bodyPr vert="horz" wrap="square" lIns="63500" tIns="25400" rIns="63500" bIns="25400" numCol="1" anchor="t" anchorCtr="0" compatLnSpc="1">
            <a:normAutofit fontScale="85000" lnSpcReduction="10000"/>
          </a:bodyPr>
          <a:lstStyle>
            <a:lvl1pPr marL="152400" indent="-152400" algn="l" rtl="0" eaLnBrk="0" fontAlgn="base" hangingPunct="0">
              <a:lnSpc>
                <a:spcPct val="75000"/>
              </a:lnSpc>
              <a:spcBef>
                <a:spcPct val="65000"/>
              </a:spcBef>
              <a:spcAft>
                <a:spcPct val="0"/>
              </a:spcAft>
              <a:buSzPct val="100000"/>
              <a:buFont typeface="Arial" panose="020B0604020202020204" pitchFamily="34"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anose="02070309020205020404"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anose="05000000000000000000"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panose="02020603050405020304" pitchFamily="18" charset="0"/>
              </a:defRPr>
            </a:lvl6pPr>
            <a:lvl7pPr marL="2314575" indent="-257175" algn="l" rtl="0" fontAlgn="base">
              <a:spcBef>
                <a:spcPct val="20000"/>
              </a:spcBef>
              <a:spcAft>
                <a:spcPct val="0"/>
              </a:spcAft>
              <a:buChar char="»"/>
              <a:defRPr sz="1500">
                <a:solidFill>
                  <a:schemeClr val="tx1"/>
                </a:solidFill>
                <a:latin typeface="Times New Roman" panose="02020603050405020304" pitchFamily="18" charset="0"/>
              </a:defRPr>
            </a:lvl7pPr>
            <a:lvl8pPr marL="2657475" indent="-257175" algn="l" rtl="0" fontAlgn="base">
              <a:spcBef>
                <a:spcPct val="20000"/>
              </a:spcBef>
              <a:spcAft>
                <a:spcPct val="0"/>
              </a:spcAft>
              <a:buChar char="»"/>
              <a:defRPr sz="1500">
                <a:solidFill>
                  <a:schemeClr val="tx1"/>
                </a:solidFill>
                <a:latin typeface="Times New Roman" panose="02020603050405020304" pitchFamily="18" charset="0"/>
              </a:defRPr>
            </a:lvl8pPr>
            <a:lvl9pPr marL="3000375" indent="-257175" algn="l" rtl="0" fontAlgn="base">
              <a:spcBef>
                <a:spcPct val="20000"/>
              </a:spcBef>
              <a:spcAft>
                <a:spcPct val="0"/>
              </a:spcAft>
              <a:buChar char="»"/>
              <a:defRPr sz="1500">
                <a:solidFill>
                  <a:schemeClr val="tx1"/>
                </a:solidFill>
                <a:latin typeface="Times New Roman" panose="02020603050405020304" pitchFamily="18" charset="0"/>
              </a:defRPr>
            </a:lvl9pPr>
          </a:lstStyle>
          <a:p>
            <a:pPr marL="0" indent="0" algn="ctr">
              <a:lnSpc>
                <a:spcPct val="120000"/>
              </a:lnSpc>
              <a:spcBef>
                <a:spcPts val="0"/>
              </a:spcBef>
              <a:buNone/>
            </a:pPr>
            <a:r>
              <a:rPr lang="en-IN" sz="3600" kern="0" dirty="0">
                <a:latin typeface="Times New Roman" panose="02020603050405020304" pitchFamily="18" charset="0"/>
                <a:cs typeface="Times New Roman" panose="02020603050405020304" pitchFamily="18" charset="0"/>
              </a:rPr>
              <a:t>School of Computer Science and Engineering</a:t>
            </a:r>
            <a:endParaRPr lang="en-IN" sz="3600" kern="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Characteristics of cryptography</a:t>
            </a:r>
            <a:endParaRPr lang="en-IN" dirty="0"/>
          </a:p>
        </p:txBody>
      </p:sp>
      <p:sp>
        <p:nvSpPr>
          <p:cNvPr id="3" name="Content Placeholder 2"/>
          <p:cNvSpPr>
            <a:spLocks noGrp="1"/>
          </p:cNvSpPr>
          <p:nvPr>
            <p:ph idx="1"/>
          </p:nvPr>
        </p:nvSpPr>
        <p:spPr/>
        <p:txBody>
          <a:bodyPr/>
          <a:lstStyle/>
          <a:p>
            <a:pPr marL="514350" indent="-514350" algn="just">
              <a:buFont typeface="+mj-lt"/>
              <a:buAutoNum type="arabicPeriod"/>
            </a:pPr>
            <a:r>
              <a:rPr lang="en-IN" dirty="0">
                <a:latin typeface="Times New Roman" panose="02020603050405020304" pitchFamily="18" charset="0"/>
                <a:cs typeface="Times New Roman" panose="02020603050405020304" pitchFamily="18" charset="0"/>
              </a:rPr>
              <a:t>The type of operations used for transforming plaintext to ciphertext.</a:t>
            </a:r>
            <a:endParaRPr lang="en-IN"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dirty="0">
                <a:latin typeface="Times New Roman" panose="02020603050405020304" pitchFamily="18" charset="0"/>
                <a:cs typeface="Times New Roman" panose="02020603050405020304" pitchFamily="18" charset="0"/>
              </a:rPr>
              <a:t>The number of keys used.</a:t>
            </a:r>
            <a:endParaRPr lang="en-IN"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dirty="0">
                <a:latin typeface="Times New Roman" panose="02020603050405020304" pitchFamily="18" charset="0"/>
                <a:cs typeface="Times New Roman" panose="02020603050405020304" pitchFamily="18" charset="0"/>
              </a:rPr>
              <a:t>The way in which the plaintext is processed</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7" name="object 3"/>
          <p:cNvSpPr txBox="1"/>
          <p:nvPr/>
        </p:nvSpPr>
        <p:spPr>
          <a:xfrm>
            <a:off x="62161" y="1662875"/>
            <a:ext cx="8966361" cy="788742"/>
          </a:xfrm>
          <a:prstGeom prst="rect">
            <a:avLst/>
          </a:prstGeom>
        </p:spPr>
        <p:txBody>
          <a:bodyPr vert="horz" wrap="square" lIns="0" tIns="9525" rIns="0" bIns="0" rtlCol="0">
            <a:spAutoFit/>
          </a:bodyPr>
          <a:lstStyle/>
          <a:p>
            <a:pPr marL="38100" marR="13335">
              <a:spcBef>
                <a:spcPts val="75"/>
              </a:spcBef>
              <a:tabLst>
                <a:tab pos="3728085" algn="l"/>
              </a:tabLst>
            </a:pPr>
            <a:r>
              <a:rPr b="1" spc="-8" dirty="0">
                <a:latin typeface="Bahnschrift" panose="020B0502040204020203" pitchFamily="34" charset="0"/>
                <a:cs typeface="Calibri" panose="020F0502020204030204"/>
              </a:rPr>
              <a:t>Step</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23"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lang="en-US" b="1" spc="-11"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of </a:t>
            </a:r>
            <a:r>
              <a:rPr b="1" spc="-4" dirty="0">
                <a:latin typeface="Bahnschrift" panose="020B0502040204020203" pitchFamily="34" charset="0"/>
                <a:cs typeface="Calibri" panose="020F0502020204030204"/>
              </a:rPr>
              <a:t>the </a:t>
            </a:r>
            <a:r>
              <a:rPr b="1" spc="-8" dirty="0">
                <a:latin typeface="Bahnschrift" panose="020B0502040204020203" pitchFamily="34" charset="0"/>
                <a:cs typeface="Calibri" panose="020F0502020204030204"/>
              </a:rPr>
              <a:t>determinant </a:t>
            </a:r>
            <a:r>
              <a:rPr b="1" spc="-4" dirty="0">
                <a:latin typeface="Bahnschrift" panose="020B0502040204020203" pitchFamily="34" charset="0"/>
                <a:cs typeface="Calibri" panose="020F0502020204030204"/>
              </a:rPr>
              <a:t>with </a:t>
            </a:r>
            <a:r>
              <a:rPr b="1" spc="-394"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adjoin</a:t>
            </a:r>
            <a:r>
              <a:rPr lang="en-US" b="1" dirty="0">
                <a:latin typeface="Bahnschrift" panose="020B0502040204020203" pitchFamily="34" charset="0"/>
                <a:cs typeface="Calibri" panose="020F0502020204030204"/>
              </a:rPr>
              <a:t>t</a:t>
            </a:r>
            <a:r>
              <a:rPr b="1" spc="-15"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38100"/>
            <a:r>
              <a:rPr sz="1500" b="1" dirty="0">
                <a:latin typeface="Bahnschrift" panose="020B0502040204020203" pitchFamily="34" charset="0"/>
                <a:cs typeface="Calibri" panose="020F0502020204030204"/>
              </a:rPr>
              <a:t>2.2</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Multiply</a:t>
            </a:r>
            <a:r>
              <a:rPr sz="1500" b="1" spc="-26"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d</a:t>
            </a:r>
            <a:r>
              <a:rPr sz="1465" b="1" spc="5" baseline="26000" dirty="0">
                <a:latin typeface="Bahnschrift" panose="020B0502040204020203" pitchFamily="34" charset="0"/>
                <a:cs typeface="Calibri" panose="020F0502020204030204"/>
              </a:rPr>
              <a:t>-1</a:t>
            </a:r>
            <a:r>
              <a:rPr sz="1465" b="1" spc="338" baseline="26000"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with</a:t>
            </a:r>
            <a:r>
              <a:rPr sz="1500" b="1" spc="-23"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Adjoin</a:t>
            </a:r>
            <a:r>
              <a:rPr lang="en-US" sz="1500" b="1" dirty="0">
                <a:latin typeface="Bahnschrift" panose="020B0502040204020203" pitchFamily="34" charset="0"/>
                <a:cs typeface="Calibri" panose="020F0502020204030204"/>
              </a:rPr>
              <a:t>t</a:t>
            </a:r>
            <a:r>
              <a:rPr sz="1500" b="1" spc="-15"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3" name="Picture 2"/>
          <p:cNvPicPr>
            <a:picLocks noChangeAspect="1"/>
          </p:cNvPicPr>
          <p:nvPr/>
        </p:nvPicPr>
        <p:blipFill>
          <a:blip r:embed="rId1"/>
          <a:stretch>
            <a:fillRect/>
          </a:stretch>
        </p:blipFill>
        <p:spPr>
          <a:xfrm>
            <a:off x="1272947" y="2451552"/>
            <a:ext cx="6598107" cy="2713938"/>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5" name="object 3"/>
          <p:cNvSpPr txBox="1"/>
          <p:nvPr/>
        </p:nvSpPr>
        <p:spPr>
          <a:xfrm>
            <a:off x="62160" y="1662874"/>
            <a:ext cx="3162418" cy="1199687"/>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lnSpc>
                <a:spcPts val="2800"/>
              </a:lnSpc>
            </a:pPr>
            <a:r>
              <a:rPr sz="2400" spc="-8" dirty="0">
                <a:latin typeface="Bahnschrift" panose="020B0502040204020203" pitchFamily="34" charset="0"/>
                <a:cs typeface="Calibri" panose="020F0502020204030204"/>
              </a:rPr>
              <a:t>ciphertext </a:t>
            </a:r>
            <a:r>
              <a:rPr sz="2400" dirty="0">
                <a:latin typeface="Bahnschrift" panose="020B0502040204020203" pitchFamily="34" charset="0"/>
                <a:cs typeface="Calibri" panose="020F0502020204030204"/>
              </a:rPr>
              <a:t>=</a:t>
            </a:r>
            <a:r>
              <a:rPr sz="2400" spc="-8"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t>
            </a:r>
            <a:r>
              <a:rPr sz="2400" dirty="0">
                <a:solidFill>
                  <a:srgbClr val="FF0000"/>
                </a:solidFill>
                <a:latin typeface="Bahnschrift" panose="020B0502040204020203" pitchFamily="34" charset="0"/>
                <a:cs typeface="Calibri" panose="020F0502020204030204"/>
              </a:rPr>
              <a:t>FK</a:t>
            </a:r>
            <a:r>
              <a:rPr sz="2400" dirty="0">
                <a:latin typeface="Bahnschrift" panose="020B0502040204020203" pitchFamily="34" charset="0"/>
                <a:cs typeface="Calibri" panose="020F0502020204030204"/>
              </a:rPr>
              <a:t>MFIO’</a:t>
            </a:r>
            <a:endParaRPr sz="2400" dirty="0">
              <a:latin typeface="Bahnschrift" panose="020B0502040204020203" pitchFamily="34" charset="0"/>
              <a:cs typeface="Calibri" panose="020F0502020204030204"/>
            </a:endParaRPr>
          </a:p>
        </p:txBody>
      </p:sp>
      <p:pic>
        <p:nvPicPr>
          <p:cNvPr id="4" name="Picture 3"/>
          <p:cNvPicPr>
            <a:picLocks noChangeAspect="1"/>
          </p:cNvPicPr>
          <p:nvPr/>
        </p:nvPicPr>
        <p:blipFill>
          <a:blip r:embed="rId1"/>
          <a:stretch>
            <a:fillRect/>
          </a:stretch>
        </p:blipFill>
        <p:spPr>
          <a:xfrm>
            <a:off x="3224578" y="1710425"/>
            <a:ext cx="5912352" cy="4269114"/>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5" name="object 3"/>
          <p:cNvSpPr txBox="1"/>
          <p:nvPr/>
        </p:nvSpPr>
        <p:spPr>
          <a:xfrm>
            <a:off x="62160" y="1662874"/>
            <a:ext cx="3162418" cy="1558760"/>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3: Multiple inverse key matrix with Cipher text matrix to  obtain plaintext</a:t>
            </a:r>
            <a:endParaRPr b="1" spc="-8" dirty="0">
              <a:latin typeface="Bahnschrift" panose="020B0502040204020203" pitchFamily="34" charset="0"/>
              <a:cs typeface="Calibri" panose="020F0502020204030204"/>
            </a:endParaRPr>
          </a:p>
          <a:p>
            <a:pPr marL="321310">
              <a:lnSpc>
                <a:spcPts val="2800"/>
              </a:lnSpc>
            </a:pPr>
            <a:r>
              <a:rPr sz="2400" spc="-8" dirty="0">
                <a:latin typeface="Calibri" panose="020F0502020204030204"/>
                <a:cs typeface="Calibri" panose="020F0502020204030204"/>
              </a:rPr>
              <a:t>ciphertext </a:t>
            </a:r>
            <a:r>
              <a:rPr sz="2400" dirty="0">
                <a:latin typeface="Calibri" panose="020F0502020204030204"/>
                <a:cs typeface="Calibri" panose="020F0502020204030204"/>
              </a:rPr>
              <a:t>=</a:t>
            </a:r>
            <a:r>
              <a:rPr sz="2400" spc="-8" dirty="0">
                <a:latin typeface="Calibri" panose="020F0502020204030204"/>
                <a:cs typeface="Calibri" panose="020F0502020204030204"/>
              </a:rPr>
              <a:t> </a:t>
            </a:r>
            <a:r>
              <a:rPr sz="2400" dirty="0">
                <a:latin typeface="Calibri" panose="020F0502020204030204"/>
                <a:cs typeface="Calibri" panose="020F0502020204030204"/>
              </a:rPr>
              <a:t>‘FK</a:t>
            </a:r>
            <a:r>
              <a:rPr sz="2400" dirty="0">
                <a:solidFill>
                  <a:srgbClr val="FF0000"/>
                </a:solidFill>
                <a:latin typeface="Calibri" panose="020F0502020204030204"/>
                <a:cs typeface="Calibri" panose="020F0502020204030204"/>
              </a:rPr>
              <a:t>MF</a:t>
            </a:r>
            <a:r>
              <a:rPr sz="2400" dirty="0">
                <a:latin typeface="Calibri" panose="020F0502020204030204"/>
                <a:cs typeface="Calibri" panose="020F0502020204030204"/>
              </a:rPr>
              <a:t>IO’</a:t>
            </a:r>
            <a:endParaRPr lang="en-US" sz="2400" dirty="0">
              <a:latin typeface="Calibri" panose="020F0502020204030204"/>
              <a:cs typeface="Calibri" panose="020F0502020204030204"/>
            </a:endParaRPr>
          </a:p>
          <a:p>
            <a:pPr marL="321310">
              <a:lnSpc>
                <a:spcPts val="2800"/>
              </a:lnSpc>
            </a:pPr>
            <a:endParaRPr sz="2400" dirty="0">
              <a:latin typeface="Calibri" panose="020F0502020204030204"/>
              <a:cs typeface="Calibri" panose="020F0502020204030204"/>
            </a:endParaRPr>
          </a:p>
        </p:txBody>
      </p:sp>
      <p:pic>
        <p:nvPicPr>
          <p:cNvPr id="3" name="Picture 2"/>
          <p:cNvPicPr>
            <a:picLocks noChangeAspect="1"/>
          </p:cNvPicPr>
          <p:nvPr/>
        </p:nvPicPr>
        <p:blipFill>
          <a:blip r:embed="rId1"/>
          <a:stretch>
            <a:fillRect/>
          </a:stretch>
        </p:blipFill>
        <p:spPr>
          <a:xfrm>
            <a:off x="3930957" y="1708279"/>
            <a:ext cx="5150884" cy="4285401"/>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5" name="object 3"/>
          <p:cNvSpPr txBox="1"/>
          <p:nvPr/>
        </p:nvSpPr>
        <p:spPr>
          <a:xfrm>
            <a:off x="62160" y="1662874"/>
            <a:ext cx="3162418" cy="1558760"/>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3: Multiple inverse key matrix with Cipher text matrix to  obtain plaintext</a:t>
            </a:r>
            <a:endParaRPr b="1" spc="-8" dirty="0">
              <a:latin typeface="Bahnschrift" panose="020B0502040204020203" pitchFamily="34" charset="0"/>
              <a:cs typeface="Calibri" panose="020F0502020204030204"/>
            </a:endParaRPr>
          </a:p>
          <a:p>
            <a:pPr marL="321310">
              <a:lnSpc>
                <a:spcPts val="2800"/>
              </a:lnSpc>
            </a:pPr>
            <a:r>
              <a:rPr sz="2400" spc="-8" dirty="0">
                <a:latin typeface="Calibri" panose="020F0502020204030204"/>
                <a:cs typeface="Calibri" panose="020F0502020204030204"/>
              </a:rPr>
              <a:t>ciphertext </a:t>
            </a:r>
            <a:r>
              <a:rPr sz="2400" dirty="0">
                <a:latin typeface="Calibri" panose="020F0502020204030204"/>
                <a:cs typeface="Calibri" panose="020F0502020204030204"/>
              </a:rPr>
              <a:t>=</a:t>
            </a:r>
            <a:r>
              <a:rPr sz="2400" spc="-8" dirty="0">
                <a:latin typeface="Calibri" panose="020F0502020204030204"/>
                <a:cs typeface="Calibri" panose="020F0502020204030204"/>
              </a:rPr>
              <a:t> </a:t>
            </a:r>
            <a:r>
              <a:rPr sz="2400" dirty="0">
                <a:latin typeface="Calibri" panose="020F0502020204030204"/>
                <a:cs typeface="Calibri" panose="020F0502020204030204"/>
              </a:rPr>
              <a:t>‘FKMF</a:t>
            </a:r>
            <a:r>
              <a:rPr sz="2400" dirty="0">
                <a:solidFill>
                  <a:srgbClr val="FF0000"/>
                </a:solidFill>
                <a:latin typeface="Calibri" panose="020F0502020204030204"/>
                <a:cs typeface="Calibri" panose="020F0502020204030204"/>
              </a:rPr>
              <a:t>IO</a:t>
            </a:r>
            <a:r>
              <a:rPr sz="2400" dirty="0">
                <a:latin typeface="Calibri" panose="020F0502020204030204"/>
                <a:cs typeface="Calibri" panose="020F0502020204030204"/>
              </a:rPr>
              <a:t>’</a:t>
            </a:r>
            <a:endParaRPr lang="en-US" sz="2400" dirty="0">
              <a:latin typeface="Calibri" panose="020F0502020204030204"/>
              <a:cs typeface="Calibri" panose="020F0502020204030204"/>
            </a:endParaRPr>
          </a:p>
          <a:p>
            <a:pPr marL="321310">
              <a:lnSpc>
                <a:spcPts val="2800"/>
              </a:lnSpc>
            </a:pPr>
            <a:endParaRPr sz="2400" dirty="0">
              <a:latin typeface="Calibri" panose="020F0502020204030204"/>
              <a:cs typeface="Calibri" panose="020F0502020204030204"/>
            </a:endParaRPr>
          </a:p>
        </p:txBody>
      </p:sp>
      <p:pic>
        <p:nvPicPr>
          <p:cNvPr id="4" name="Picture 3"/>
          <p:cNvPicPr>
            <a:picLocks noChangeAspect="1"/>
          </p:cNvPicPr>
          <p:nvPr/>
        </p:nvPicPr>
        <p:blipFill>
          <a:blip r:embed="rId1"/>
          <a:stretch>
            <a:fillRect/>
          </a:stretch>
        </p:blipFill>
        <p:spPr>
          <a:xfrm>
            <a:off x="3987539" y="1723003"/>
            <a:ext cx="5129652" cy="4263607"/>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5" name="object 3"/>
          <p:cNvSpPr txBox="1"/>
          <p:nvPr/>
        </p:nvSpPr>
        <p:spPr>
          <a:xfrm>
            <a:off x="62160" y="1662874"/>
            <a:ext cx="8994642" cy="1225335"/>
          </a:xfrm>
          <a:prstGeom prst="rect">
            <a:avLst/>
          </a:prstGeom>
        </p:spPr>
        <p:txBody>
          <a:bodyPr vert="horz" wrap="square" lIns="0" tIns="9525" rIns="0" bIns="0" rtlCol="0">
            <a:spAutoFit/>
          </a:bodyPr>
          <a:lstStyle/>
          <a:p>
            <a:pPr marL="9525" marR="3810">
              <a:spcBef>
                <a:spcPts val="75"/>
              </a:spcBef>
            </a:pPr>
            <a:r>
              <a:rPr lang="en-US" b="1" spc="-8" dirty="0">
                <a:latin typeface="Bahnschrift" panose="020B0502040204020203" pitchFamily="34" charset="0"/>
                <a:cs typeface="Calibri" panose="020F0502020204030204"/>
              </a:rPr>
              <a:t>Step 1: Calculate the multiplicative inverse for the determinant.  </a:t>
            </a:r>
            <a:endParaRPr lang="en-US" b="1" spc="-8" dirty="0">
              <a:latin typeface="Bahnschrift" panose="020B0502040204020203" pitchFamily="34" charset="0"/>
              <a:cs typeface="Calibri" panose="020F0502020204030204"/>
            </a:endParaRPr>
          </a:p>
          <a:p>
            <a:pPr marL="9525" marR="3810">
              <a:spcBef>
                <a:spcPts val="75"/>
              </a:spcBef>
            </a:pPr>
            <a:r>
              <a:rPr lang="en-US" b="1" spc="-8" dirty="0">
                <a:latin typeface="Bahnschrift" panose="020B0502040204020203" pitchFamily="34" charset="0"/>
                <a:cs typeface="Calibri" panose="020F0502020204030204"/>
              </a:rPr>
              <a:t>Step 2: Multiply it with Adjoin matrix</a:t>
            </a:r>
            <a:endParaRPr lang="en-US" b="1" spc="-8" dirty="0">
              <a:latin typeface="Bahnschrift" panose="020B0502040204020203" pitchFamily="34" charset="0"/>
              <a:cs typeface="Calibri" panose="020F0502020204030204"/>
            </a:endParaRPr>
          </a:p>
          <a:p>
            <a:pPr marL="9525" marR="3810">
              <a:spcBef>
                <a:spcPts val="75"/>
              </a:spcBef>
            </a:pPr>
            <a:r>
              <a:rPr lang="en-US" b="1" spc="-8" dirty="0">
                <a:latin typeface="Bahnschrift" panose="020B0502040204020203" pitchFamily="34" charset="0"/>
                <a:cs typeface="Calibri" panose="020F0502020204030204"/>
              </a:rPr>
              <a:t>Step 3: Multiple inverse key matrix with Cipher text matrix to  obtain plaintext</a:t>
            </a:r>
            <a:endParaRPr lang="en-US" b="1" spc="-8" dirty="0">
              <a:latin typeface="Bahnschrift" panose="020B0502040204020203" pitchFamily="34" charset="0"/>
              <a:cs typeface="Calibri" panose="020F0502020204030204"/>
            </a:endParaRPr>
          </a:p>
          <a:p>
            <a:pPr marL="321310">
              <a:lnSpc>
                <a:spcPts val="2800"/>
              </a:lnSpc>
            </a:pPr>
            <a:endParaRPr sz="2400" dirty="0">
              <a:latin typeface="Calibri" panose="020F0502020204030204"/>
              <a:cs typeface="Calibri" panose="020F0502020204030204"/>
            </a:endParaRPr>
          </a:p>
        </p:txBody>
      </p:sp>
      <p:sp>
        <p:nvSpPr>
          <p:cNvPr id="6" name="object 7"/>
          <p:cNvSpPr txBox="1"/>
          <p:nvPr/>
        </p:nvSpPr>
        <p:spPr>
          <a:xfrm>
            <a:off x="813063" y="2887991"/>
            <a:ext cx="2873923" cy="834909"/>
          </a:xfrm>
          <a:prstGeom prst="rect">
            <a:avLst/>
          </a:prstGeom>
        </p:spPr>
        <p:txBody>
          <a:bodyPr vert="horz" wrap="square" lIns="0" tIns="9525" rIns="0" bIns="0" rtlCol="0">
            <a:spAutoFit/>
          </a:bodyPr>
          <a:lstStyle/>
          <a:p>
            <a:pPr marL="9525">
              <a:spcBef>
                <a:spcPts val="75"/>
              </a:spcBef>
            </a:pPr>
            <a:r>
              <a:rPr b="1" spc="-15" dirty="0">
                <a:latin typeface="Bahnschrift" panose="020B0502040204020203" pitchFamily="34" charset="0"/>
                <a:cs typeface="Calibri" panose="020F0502020204030204"/>
              </a:rPr>
              <a:t>Key:</a:t>
            </a:r>
            <a:r>
              <a:rPr b="1" spc="-26" dirty="0">
                <a:latin typeface="Bahnschrift" panose="020B0502040204020203" pitchFamily="34" charset="0"/>
                <a:cs typeface="Calibri" panose="020F0502020204030204"/>
              </a:rPr>
              <a:t> </a:t>
            </a:r>
            <a:r>
              <a:rPr b="1" spc="-19" dirty="0">
                <a:latin typeface="Bahnschrift" panose="020B0502040204020203" pitchFamily="34" charset="0"/>
                <a:cs typeface="Calibri" panose="020F0502020204030204"/>
              </a:rPr>
              <a:t>AHELATPBA</a:t>
            </a:r>
            <a:endParaRPr dirty="0">
              <a:latin typeface="Bahnschrift" panose="020B0502040204020203" pitchFamily="34" charset="0"/>
              <a:cs typeface="Calibri" panose="020F0502020204030204"/>
            </a:endParaRPr>
          </a:p>
          <a:p>
            <a:pPr>
              <a:spcBef>
                <a:spcPts val="10"/>
              </a:spcBef>
            </a:pPr>
            <a:endParaRPr sz="1765" dirty="0">
              <a:latin typeface="Bahnschrift" panose="020B0502040204020203" pitchFamily="34" charset="0"/>
              <a:cs typeface="Calibri" panose="020F0502020204030204"/>
            </a:endParaRPr>
          </a:p>
          <a:p>
            <a:pPr marL="9525">
              <a:spcBef>
                <a:spcPts val="5"/>
              </a:spcBef>
            </a:pPr>
            <a:r>
              <a:rPr b="1" spc="-8" dirty="0">
                <a:latin typeface="Bahnschrift" panose="020B0502040204020203" pitchFamily="34" charset="0"/>
                <a:cs typeface="Calibri" panose="020F0502020204030204"/>
              </a:rPr>
              <a:t>Ciphertext:</a:t>
            </a:r>
            <a:r>
              <a:rPr b="1" spc="-3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SYICHOLER</a:t>
            </a:r>
            <a:endParaRPr dirty="0">
              <a:latin typeface="Bahnschrift" panose="020B0502040204020203" pitchFamily="34" charset="0"/>
              <a:cs typeface="Calibri" panose="020F0502020204030204"/>
            </a:endParaRPr>
          </a:p>
        </p:txBody>
      </p:sp>
      <p:pic>
        <p:nvPicPr>
          <p:cNvPr id="7" name="object 10"/>
          <p:cNvPicPr/>
          <p:nvPr/>
        </p:nvPicPr>
        <p:blipFill>
          <a:blip r:embed="rId1" cstate="print"/>
          <a:stretch>
            <a:fillRect/>
          </a:stretch>
        </p:blipFill>
        <p:spPr>
          <a:xfrm>
            <a:off x="4432955" y="2782225"/>
            <a:ext cx="1710965" cy="104637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5"/>
            <a:ext cx="8994642" cy="788742"/>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Step</a:t>
            </a:r>
            <a:r>
              <a:rPr b="1" spc="-4" dirty="0">
                <a:latin typeface="Bahnschrift" panose="020B0502040204020203" pitchFamily="34" charset="0"/>
                <a:cs typeface="Calibri" panose="020F0502020204030204"/>
              </a:rPr>
              <a:t> 1:</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for</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determinant.</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1.1</a:t>
            </a:r>
            <a:r>
              <a:rPr sz="1500" b="1" spc="-19"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Find</a:t>
            </a:r>
            <a:r>
              <a:rPr sz="1500" b="1" spc="-30" dirty="0">
                <a:latin typeface="Bahnschrift" panose="020B0502040204020203" pitchFamily="34" charset="0"/>
                <a:cs typeface="Calibri" panose="020F0502020204030204"/>
              </a:rPr>
              <a:t> </a:t>
            </a:r>
            <a:r>
              <a:rPr sz="1500" b="1" spc="-8" dirty="0">
                <a:latin typeface="Bahnschrift" panose="020B0502040204020203" pitchFamily="34" charset="0"/>
                <a:cs typeface="Calibri" panose="020F0502020204030204"/>
              </a:rPr>
              <a:t>Determinate</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of the</a:t>
            </a:r>
            <a:r>
              <a:rPr sz="1500" b="1" spc="-19"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10" name="object 11"/>
          <p:cNvPicPr/>
          <p:nvPr/>
        </p:nvPicPr>
        <p:blipFill>
          <a:blip r:embed="rId1" cstate="print"/>
          <a:stretch>
            <a:fillRect/>
          </a:stretch>
        </p:blipFill>
        <p:spPr>
          <a:xfrm>
            <a:off x="1584198" y="2554604"/>
            <a:ext cx="7331202" cy="2495217"/>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4"/>
            <a:ext cx="8994642" cy="576440"/>
          </a:xfrm>
          <a:prstGeom prst="rect">
            <a:avLst/>
          </a:prstGeom>
        </p:spPr>
        <p:txBody>
          <a:bodyPr vert="horz" wrap="square" lIns="0" tIns="9525" rIns="0" bIns="0" rtlCol="0">
            <a:spAutoFit/>
          </a:bodyPr>
          <a:lstStyle/>
          <a:p>
            <a:pPr marL="9525">
              <a:spcBef>
                <a:spcPts val="75"/>
              </a:spcBef>
            </a:pPr>
            <a:r>
              <a:rPr lang="en-US" b="1" spc="-8" dirty="0">
                <a:latin typeface="Bahnschrift" panose="020B0502040204020203" pitchFamily="34" charset="0"/>
                <a:cs typeface="Calibri" panose="020F0502020204030204"/>
              </a:rPr>
              <a:t>Step 1: Calculate the multiplicative inverse for the determinant.</a:t>
            </a: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1.1 Find Determinate of the Matrix</a:t>
            </a:r>
            <a:endParaRPr lang="en-US" b="1" spc="-8" dirty="0">
              <a:latin typeface="Bahnschrift" panose="020B0502040204020203" pitchFamily="34" charset="0"/>
              <a:cs typeface="Calibri" panose="020F0502020204030204"/>
            </a:endParaRPr>
          </a:p>
        </p:txBody>
      </p:sp>
      <p:pic>
        <p:nvPicPr>
          <p:cNvPr id="5" name="object 5"/>
          <p:cNvPicPr/>
          <p:nvPr/>
        </p:nvPicPr>
        <p:blipFill>
          <a:blip r:embed="rId1" cstate="print"/>
          <a:stretch>
            <a:fillRect/>
          </a:stretch>
        </p:blipFill>
        <p:spPr>
          <a:xfrm>
            <a:off x="1517267" y="2412875"/>
            <a:ext cx="6938576" cy="2782251"/>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4"/>
            <a:ext cx="8994642" cy="576440"/>
          </a:xfrm>
          <a:prstGeom prst="rect">
            <a:avLst/>
          </a:prstGeom>
        </p:spPr>
        <p:txBody>
          <a:bodyPr vert="horz" wrap="square" lIns="0" tIns="9525" rIns="0" bIns="0" rtlCol="0">
            <a:spAutoFit/>
          </a:bodyPr>
          <a:lstStyle/>
          <a:p>
            <a:pPr marL="9525">
              <a:spcBef>
                <a:spcPts val="75"/>
              </a:spcBef>
            </a:pPr>
            <a:r>
              <a:rPr lang="en-US" b="1" spc="-8" dirty="0">
                <a:latin typeface="Bahnschrift" panose="020B0502040204020203" pitchFamily="34" charset="0"/>
                <a:cs typeface="Calibri" panose="020F0502020204030204"/>
              </a:rPr>
              <a:t>Step 2: Calculate the multiplicative inverse for the determinant.</a:t>
            </a: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1.2 Find multiplicative inverse of Determinate of the Matrix</a:t>
            </a:r>
            <a:endParaRPr lang="en-US" b="1" spc="-8" dirty="0">
              <a:latin typeface="Bahnschrift" panose="020B0502040204020203" pitchFamily="34" charset="0"/>
              <a:cs typeface="Calibri" panose="020F0502020204030204"/>
            </a:endParaRPr>
          </a:p>
        </p:txBody>
      </p:sp>
      <p:sp>
        <p:nvSpPr>
          <p:cNvPr id="7" name="object 4"/>
          <p:cNvSpPr txBox="1"/>
          <p:nvPr/>
        </p:nvSpPr>
        <p:spPr>
          <a:xfrm>
            <a:off x="1175973" y="2628104"/>
            <a:ext cx="481489" cy="332303"/>
          </a:xfrm>
          <a:prstGeom prst="rect">
            <a:avLst/>
          </a:prstGeom>
        </p:spPr>
        <p:txBody>
          <a:bodyPr vert="horz" wrap="square" lIns="0" tIns="9049" rIns="0" bIns="0" rtlCol="0">
            <a:spAutoFit/>
          </a:bodyPr>
          <a:lstStyle/>
          <a:p>
            <a:pPr marL="28575">
              <a:spcBef>
                <a:spcPts val="70"/>
              </a:spcBef>
            </a:pPr>
            <a:r>
              <a:rPr sz="3150" baseline="-17000" dirty="0">
                <a:latin typeface="Bahnschrift" panose="020B0502040204020203" pitchFamily="34" charset="0"/>
                <a:cs typeface="Calibri" panose="020F0502020204030204"/>
              </a:rPr>
              <a:t>dd</a:t>
            </a:r>
            <a:r>
              <a:rPr sz="1390" dirty="0">
                <a:latin typeface="Bahnschrift" panose="020B0502040204020203" pitchFamily="34" charset="0"/>
                <a:cs typeface="Calibri" panose="020F0502020204030204"/>
              </a:rPr>
              <a:t>-1</a:t>
            </a:r>
            <a:endParaRPr sz="1390" dirty="0">
              <a:latin typeface="Bahnschrift" panose="020B0502040204020203" pitchFamily="34" charset="0"/>
              <a:cs typeface="Calibri" panose="020F0502020204030204"/>
            </a:endParaRPr>
          </a:p>
        </p:txBody>
      </p:sp>
      <p:sp>
        <p:nvSpPr>
          <p:cNvPr id="10" name="object 5"/>
          <p:cNvSpPr txBox="1"/>
          <p:nvPr/>
        </p:nvSpPr>
        <p:spPr>
          <a:xfrm>
            <a:off x="1772021" y="2666021"/>
            <a:ext cx="1248251" cy="332303"/>
          </a:xfrm>
          <a:prstGeom prst="rect">
            <a:avLst/>
          </a:prstGeom>
        </p:spPr>
        <p:txBody>
          <a:bodyPr vert="horz" wrap="square" lIns="0" tIns="9049" rIns="0" bIns="0" rtlCol="0">
            <a:spAutoFit/>
          </a:bodyPr>
          <a:lstStyle/>
          <a:p>
            <a:pPr marL="9525">
              <a:spcBef>
                <a:spcPts val="70"/>
              </a:spcBef>
            </a:pPr>
            <a:r>
              <a:rPr sz="2100" spc="-4" dirty="0">
                <a:latin typeface="Symbol" panose="05050102010706020507"/>
                <a:cs typeface="Symbol" panose="05050102010706020507"/>
              </a:rPr>
              <a:t></a:t>
            </a:r>
            <a:r>
              <a:rPr sz="2100" spc="-64" dirty="0">
                <a:latin typeface="Times New Roman" panose="02020603050405020304"/>
                <a:cs typeface="Times New Roman" panose="02020603050405020304"/>
              </a:rPr>
              <a:t> </a:t>
            </a:r>
            <a:r>
              <a:rPr sz="2100" spc="-4" dirty="0">
                <a:latin typeface="Bahnschrift" panose="020B0502040204020203" pitchFamily="34" charset="0"/>
                <a:cs typeface="Calibri" panose="020F0502020204030204"/>
              </a:rPr>
              <a:t>1</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endParaRPr sz="2100" dirty="0">
              <a:latin typeface="Bahnschrift" panose="020B0502040204020203" pitchFamily="34" charset="0"/>
              <a:cs typeface="Calibri" panose="020F0502020204030204"/>
            </a:endParaRPr>
          </a:p>
        </p:txBody>
      </p:sp>
      <p:sp>
        <p:nvSpPr>
          <p:cNvPr id="11" name="object 6"/>
          <p:cNvSpPr txBox="1"/>
          <p:nvPr/>
        </p:nvSpPr>
        <p:spPr>
          <a:xfrm>
            <a:off x="546544" y="3298412"/>
            <a:ext cx="5088255" cy="1936716"/>
          </a:xfrm>
          <a:prstGeom prst="rect">
            <a:avLst/>
          </a:prstGeom>
        </p:spPr>
        <p:txBody>
          <a:bodyPr vert="horz" wrap="square" lIns="0" tIns="9049" rIns="0" bIns="0" rtlCol="0">
            <a:spAutoFit/>
          </a:bodyPr>
          <a:lstStyle/>
          <a:p>
            <a:pPr marL="47625">
              <a:spcBef>
                <a:spcPts val="70"/>
              </a:spcBef>
            </a:pPr>
            <a:r>
              <a:rPr sz="2100" spc="-4" dirty="0">
                <a:latin typeface="Bahnschrift" panose="020B0502040204020203" pitchFamily="34" charset="0"/>
                <a:cs typeface="Calibri" panose="020F0502020204030204"/>
              </a:rPr>
              <a:t>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d</a:t>
            </a:r>
            <a:r>
              <a:rPr sz="2080" spc="5" baseline="26000" dirty="0">
                <a:latin typeface="Bahnschrift" panose="020B0502040204020203" pitchFamily="34" charset="0"/>
                <a:cs typeface="Calibri" panose="020F0502020204030204"/>
              </a:rPr>
              <a:t>-1</a:t>
            </a:r>
            <a:r>
              <a:rPr sz="2080" spc="242"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8"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a:lnSpc>
                <a:spcPct val="100000"/>
              </a:lnSpc>
            </a:pPr>
            <a:endParaRPr sz="2065" dirty="0">
              <a:latin typeface="Bahnschrift" panose="020B0502040204020203" pitchFamily="34" charset="0"/>
              <a:cs typeface="Calibri" panose="020F0502020204030204"/>
            </a:endParaRPr>
          </a:p>
          <a:p>
            <a:pPr marL="47625">
              <a:spcBef>
                <a:spcPts val="5"/>
              </a:spcBef>
            </a:pPr>
            <a:r>
              <a:rPr sz="2100" spc="-4" dirty="0">
                <a:latin typeface="Bahnschrift" panose="020B0502040204020203" pitchFamily="34" charset="0"/>
                <a:cs typeface="Calibri" panose="020F0502020204030204"/>
              </a:rPr>
              <a: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11</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11"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3"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r>
              <a:rPr sz="2100" spc="4"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(Hit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and</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trial</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Method)</a:t>
            </a:r>
            <a:endParaRPr sz="2100" dirty="0">
              <a:latin typeface="Bahnschrift" panose="020B0502040204020203" pitchFamily="34" charset="0"/>
              <a:cs typeface="Calibri" panose="020F0502020204030204"/>
            </a:endParaRPr>
          </a:p>
          <a:p>
            <a:pPr>
              <a:lnSpc>
                <a:spcPct val="100000"/>
              </a:lnSpc>
            </a:pPr>
            <a:endParaRPr sz="2065" dirty="0">
              <a:latin typeface="Bahnschrift" panose="020B0502040204020203" pitchFamily="34" charset="0"/>
              <a:cs typeface="Calibri" panose="020F0502020204030204"/>
            </a:endParaRPr>
          </a:p>
          <a:p>
            <a:pPr marL="47625">
              <a:spcBef>
                <a:spcPts val="5"/>
              </a:spcBef>
            </a:pPr>
            <a:r>
              <a:rPr sz="2100" spc="-4" dirty="0">
                <a:latin typeface="Bahnschrift" panose="020B0502040204020203" pitchFamily="34" charset="0"/>
                <a:cs typeface="Calibri" panose="020F0502020204030204"/>
              </a:rPr>
              <a:t>If</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 19</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then</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11*19</a:t>
            </a:r>
            <a:r>
              <a:rPr sz="2100" spc="3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 209</a:t>
            </a:r>
            <a:r>
              <a:rPr sz="2100" spc="26"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26=1</a:t>
            </a:r>
            <a:endParaRPr sz="2100" dirty="0">
              <a:latin typeface="Bahnschrift" panose="020B0502040204020203" pitchFamily="34" charset="0"/>
              <a:cs typeface="Calibri" panose="020F0502020204030204"/>
            </a:endParaRPr>
          </a:p>
          <a:p>
            <a:pPr marL="1383665"/>
            <a:r>
              <a:rPr sz="2100" b="1" spc="-4" dirty="0">
                <a:latin typeface="Bahnschrift" panose="020B0502040204020203" pitchFamily="34" charset="0"/>
                <a:cs typeface="Calibri" panose="020F0502020204030204"/>
              </a:rPr>
              <a:t>hence</a:t>
            </a:r>
            <a:r>
              <a:rPr sz="2100" b="1" spc="-15"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d</a:t>
            </a:r>
            <a:r>
              <a:rPr sz="2080" b="1" baseline="26000" dirty="0">
                <a:latin typeface="Bahnschrift" panose="020B0502040204020203" pitchFamily="34" charset="0"/>
                <a:cs typeface="Calibri" panose="020F0502020204030204"/>
              </a:rPr>
              <a:t>-1 </a:t>
            </a:r>
            <a:r>
              <a:rPr sz="2100" b="1" spc="-8" dirty="0">
                <a:latin typeface="Bahnschrift" panose="020B0502040204020203" pitchFamily="34" charset="0"/>
                <a:cs typeface="Calibri" panose="020F0502020204030204"/>
              </a:rPr>
              <a:t>=19</a:t>
            </a:r>
            <a:endParaRPr sz="2100" dirty="0">
              <a:latin typeface="Bahnschrift" panose="020B0502040204020203" pitchFamily="34" charset="0"/>
              <a:cs typeface="Calibri" panose="020F0502020204030204"/>
            </a:endParaRPr>
          </a:p>
        </p:txBody>
      </p:sp>
      <p:grpSp>
        <p:nvGrpSpPr>
          <p:cNvPr id="12" name="object 7"/>
          <p:cNvGrpSpPr/>
          <p:nvPr/>
        </p:nvGrpSpPr>
        <p:grpSpPr>
          <a:xfrm>
            <a:off x="2352808" y="2988919"/>
            <a:ext cx="176213" cy="386715"/>
            <a:chOff x="2362200" y="2875788"/>
            <a:chExt cx="234950" cy="515620"/>
          </a:xfrm>
        </p:grpSpPr>
        <p:pic>
          <p:nvPicPr>
            <p:cNvPr id="13" name="object 8"/>
            <p:cNvPicPr/>
            <p:nvPr/>
          </p:nvPicPr>
          <p:blipFill>
            <a:blip r:embed="rId1" cstate="print"/>
            <a:stretch>
              <a:fillRect/>
            </a:stretch>
          </p:blipFill>
          <p:spPr>
            <a:xfrm>
              <a:off x="2362200" y="2875788"/>
              <a:ext cx="234695" cy="515112"/>
            </a:xfrm>
            <a:prstGeom prst="rect">
              <a:avLst/>
            </a:prstGeom>
          </p:spPr>
        </p:pic>
        <p:sp>
          <p:nvSpPr>
            <p:cNvPr id="14" name="object 9"/>
            <p:cNvSpPr/>
            <p:nvPr/>
          </p:nvSpPr>
          <p:spPr>
            <a:xfrm>
              <a:off x="2419985" y="2897378"/>
              <a:ext cx="78105" cy="357505"/>
            </a:xfrm>
            <a:custGeom>
              <a:avLst/>
              <a:gdLst/>
              <a:ahLst/>
              <a:cxnLst/>
              <a:rect l="l" t="t" r="r" b="b"/>
              <a:pathLst>
                <a:path w="78105" h="357504">
                  <a:moveTo>
                    <a:pt x="25925" y="280034"/>
                  </a:moveTo>
                  <a:lnTo>
                    <a:pt x="0" y="281050"/>
                  </a:lnTo>
                  <a:lnTo>
                    <a:pt x="41782" y="357250"/>
                  </a:lnTo>
                  <a:lnTo>
                    <a:pt x="70927" y="292988"/>
                  </a:lnTo>
                  <a:lnTo>
                    <a:pt x="26415" y="292988"/>
                  </a:lnTo>
                  <a:lnTo>
                    <a:pt x="25925" y="280034"/>
                  </a:lnTo>
                  <a:close/>
                </a:path>
                <a:path w="78105" h="357504">
                  <a:moveTo>
                    <a:pt x="51833" y="279018"/>
                  </a:moveTo>
                  <a:lnTo>
                    <a:pt x="25925" y="280034"/>
                  </a:lnTo>
                  <a:lnTo>
                    <a:pt x="26415" y="292988"/>
                  </a:lnTo>
                  <a:lnTo>
                    <a:pt x="52323" y="291973"/>
                  </a:lnTo>
                  <a:lnTo>
                    <a:pt x="51833" y="279018"/>
                  </a:lnTo>
                  <a:close/>
                </a:path>
                <a:path w="78105" h="357504">
                  <a:moveTo>
                    <a:pt x="77723" y="278002"/>
                  </a:moveTo>
                  <a:lnTo>
                    <a:pt x="51833" y="279018"/>
                  </a:lnTo>
                  <a:lnTo>
                    <a:pt x="52323" y="291973"/>
                  </a:lnTo>
                  <a:lnTo>
                    <a:pt x="26415" y="292988"/>
                  </a:lnTo>
                  <a:lnTo>
                    <a:pt x="70927" y="292988"/>
                  </a:lnTo>
                  <a:lnTo>
                    <a:pt x="77723" y="278002"/>
                  </a:lnTo>
                  <a:close/>
                </a:path>
                <a:path w="78105" h="357504">
                  <a:moveTo>
                    <a:pt x="41275" y="0"/>
                  </a:moveTo>
                  <a:lnTo>
                    <a:pt x="15366" y="1016"/>
                  </a:lnTo>
                  <a:lnTo>
                    <a:pt x="25925" y="280034"/>
                  </a:lnTo>
                  <a:lnTo>
                    <a:pt x="51833" y="279018"/>
                  </a:lnTo>
                  <a:lnTo>
                    <a:pt x="41275" y="0"/>
                  </a:lnTo>
                  <a:close/>
                </a:path>
              </a:pathLst>
            </a:custGeom>
            <a:solidFill>
              <a:srgbClr val="000000"/>
            </a:solidFill>
          </p:spPr>
          <p:txBody>
            <a:bodyPr wrap="square" lIns="0" tIns="0" rIns="0" bIns="0" rtlCol="0"/>
            <a:lstStyle/>
            <a:p>
              <a:endParaRPr sz="1350"/>
            </a:p>
          </p:txBody>
        </p:sp>
      </p:grpSp>
      <p:pic>
        <p:nvPicPr>
          <p:cNvPr id="15" name="object 10"/>
          <p:cNvPicPr/>
          <p:nvPr/>
        </p:nvPicPr>
        <p:blipFill>
          <a:blip r:embed="rId2" cstate="print"/>
          <a:stretch>
            <a:fillRect/>
          </a:stretch>
        </p:blipFill>
        <p:spPr>
          <a:xfrm>
            <a:off x="4601590" y="2236109"/>
            <a:ext cx="4480250" cy="135757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4"/>
            <a:ext cx="8994642" cy="576440"/>
          </a:xfrm>
          <a:prstGeom prst="rect">
            <a:avLst/>
          </a:prstGeom>
        </p:spPr>
        <p:txBody>
          <a:bodyPr vert="horz" wrap="square" lIns="0" tIns="9525" rIns="0" bIns="0" rtlCol="0">
            <a:spAutoFit/>
          </a:bodyPr>
          <a:lstStyle/>
          <a:p>
            <a:pPr marL="9525">
              <a:spcBef>
                <a:spcPts val="75"/>
              </a:spcBef>
            </a:pPr>
            <a:r>
              <a:rPr lang="en-US" b="1" spc="-8" dirty="0">
                <a:latin typeface="Bahnschrift" panose="020B0502040204020203" pitchFamily="34" charset="0"/>
                <a:cs typeface="Calibri" panose="020F0502020204030204"/>
              </a:rPr>
              <a:t>Step 2: Multiply multiplicative inverse of the determinant with  adjoin matrix</a:t>
            </a: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2.1 Calculate Adjoin matrix (Method 1)</a:t>
            </a:r>
            <a:endParaRPr lang="en-US" b="1" spc="-8" dirty="0">
              <a:latin typeface="Bahnschrift" panose="020B0502040204020203" pitchFamily="34" charset="0"/>
              <a:cs typeface="Calibri" panose="020F0502020204030204"/>
            </a:endParaRPr>
          </a:p>
        </p:txBody>
      </p:sp>
      <p:pic>
        <p:nvPicPr>
          <p:cNvPr id="16" name="object 4"/>
          <p:cNvPicPr/>
          <p:nvPr/>
        </p:nvPicPr>
        <p:blipFill>
          <a:blip r:embed="rId1" cstate="print"/>
          <a:stretch>
            <a:fillRect/>
          </a:stretch>
        </p:blipFill>
        <p:spPr>
          <a:xfrm>
            <a:off x="631302" y="2361991"/>
            <a:ext cx="7704350" cy="2143433"/>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5"/>
            <a:ext cx="8994642" cy="1156086"/>
          </a:xfrm>
          <a:prstGeom prst="rect">
            <a:avLst/>
          </a:prstGeom>
        </p:spPr>
        <p:txBody>
          <a:bodyPr vert="horz" wrap="square" lIns="0" tIns="9525" rIns="0" bIns="0" rtlCol="0">
            <a:spAutoFit/>
          </a:bodyPr>
          <a:lstStyle/>
          <a:p>
            <a:pPr marL="9525">
              <a:spcBef>
                <a:spcPts val="75"/>
              </a:spcBef>
            </a:pPr>
            <a:r>
              <a:rPr lang="en-US" b="1" spc="-8" dirty="0">
                <a:latin typeface="Bahnschrift" panose="020B0502040204020203" pitchFamily="34" charset="0"/>
                <a:cs typeface="Calibri" panose="020F0502020204030204"/>
              </a:rPr>
              <a:t>Step 2: Multiply multiplicative inverse	of the determinant with  adjoin matrix</a:t>
            </a:r>
            <a:endParaRPr lang="en-US" b="1" spc="-8" dirty="0">
              <a:latin typeface="Bahnschrift" panose="020B0502040204020203" pitchFamily="34" charset="0"/>
              <a:cs typeface="Calibri" panose="020F0502020204030204"/>
            </a:endParaRPr>
          </a:p>
          <a:p>
            <a:pPr marL="9525">
              <a:spcBef>
                <a:spcPts val="75"/>
              </a:spcBef>
            </a:pP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2.1 Calculate Adjoin matrix (Method 2)  </a:t>
            </a: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First calculate cofactor matrix</a:t>
            </a:r>
            <a:endParaRPr lang="en-US" b="1" spc="-8" dirty="0">
              <a:latin typeface="Bahnschrift" panose="020B0502040204020203" pitchFamily="34" charset="0"/>
              <a:cs typeface="Calibri" panose="020F0502020204030204"/>
            </a:endParaRPr>
          </a:p>
        </p:txBody>
      </p:sp>
      <p:pic>
        <p:nvPicPr>
          <p:cNvPr id="5" name="object 5"/>
          <p:cNvPicPr/>
          <p:nvPr/>
        </p:nvPicPr>
        <p:blipFill>
          <a:blip r:embed="rId1" cstate="print"/>
          <a:stretch>
            <a:fillRect/>
          </a:stretch>
        </p:blipFill>
        <p:spPr>
          <a:xfrm>
            <a:off x="1214454" y="2809342"/>
            <a:ext cx="7524194" cy="2000096"/>
          </a:xfrm>
          <a:prstGeom prst="rect">
            <a:avLst/>
          </a:prstGeom>
        </p:spPr>
      </p:pic>
      <p:sp>
        <p:nvSpPr>
          <p:cNvPr id="6" name="object 4"/>
          <p:cNvSpPr txBox="1"/>
          <p:nvPr/>
        </p:nvSpPr>
        <p:spPr>
          <a:xfrm>
            <a:off x="62161" y="4809439"/>
            <a:ext cx="3676457" cy="286617"/>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Then transpose the cofactor matrix</a:t>
            </a:r>
            <a:endParaRPr b="1" spc="-8" dirty="0">
              <a:latin typeface="Bahnschrift" panose="020B0502040204020203" pitchFamily="34" charset="0"/>
              <a:cs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Cryptanalysis</a:t>
            </a:r>
            <a:endParaRPr lang="en-IN" dirty="0"/>
          </a:p>
        </p:txBody>
      </p:sp>
      <p:sp>
        <p:nvSpPr>
          <p:cNvPr id="3" name="Content Placeholder 2"/>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The process of trying to break any cipher text message to obtain the original plaintext message itself is called as </a:t>
            </a:r>
            <a:r>
              <a:rPr lang="en-IN" sz="2400" b="1" dirty="0">
                <a:latin typeface="Times New Roman" panose="02020603050405020304" pitchFamily="18" charset="0"/>
                <a:cs typeface="Times New Roman" panose="02020603050405020304" pitchFamily="18" charset="0"/>
              </a:rPr>
              <a:t>cryptanalysis</a:t>
            </a:r>
            <a:r>
              <a:rPr 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Cryptanalysis is the breaking of codes. </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person attempting a cryptanalysis is called as a </a:t>
            </a:r>
            <a:r>
              <a:rPr lang="en-IN" sz="2400" b="1" dirty="0">
                <a:latin typeface="Times New Roman" panose="02020603050405020304" pitchFamily="18" charset="0"/>
                <a:cs typeface="Times New Roman" panose="02020603050405020304" pitchFamily="18" charset="0"/>
              </a:rPr>
              <a:t>cryptanalyst</a:t>
            </a:r>
            <a:r>
              <a:rPr lang="en-IN"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Brute force attack</a:t>
            </a:r>
            <a:r>
              <a:rPr lang="en-IN" sz="2400" dirty="0">
                <a:latin typeface="Times New Roman" panose="02020603050405020304" pitchFamily="18" charset="0"/>
                <a:cs typeface="Times New Roman" panose="02020603050405020304" pitchFamily="18" charset="0"/>
              </a:rPr>
              <a:t>: The attacker tries every possible key on a piece of ciphertext until an intelligible translation into plaintext is obtained.</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9" name="object 3"/>
          <p:cNvSpPr txBox="1"/>
          <p:nvPr/>
        </p:nvSpPr>
        <p:spPr>
          <a:xfrm>
            <a:off x="62160" y="1662875"/>
            <a:ext cx="3472892" cy="1407437"/>
          </a:xfrm>
          <a:prstGeom prst="rect">
            <a:avLst/>
          </a:prstGeom>
        </p:spPr>
        <p:txBody>
          <a:bodyPr vert="horz" wrap="square" lIns="0" tIns="9525" rIns="0" bIns="0" rtlCol="0">
            <a:spAutoFit/>
          </a:bodyPr>
          <a:lstStyle/>
          <a:p>
            <a:pPr marL="9525">
              <a:spcBef>
                <a:spcPts val="75"/>
              </a:spcBef>
            </a:pPr>
            <a:r>
              <a:rPr lang="en-US" b="1" spc="-8" dirty="0">
                <a:latin typeface="Bahnschrift" panose="020B0502040204020203" pitchFamily="34" charset="0"/>
                <a:cs typeface="Calibri" panose="020F0502020204030204"/>
              </a:rPr>
              <a:t>Step 2: Multiply multiplicative inverse of the determinant with  adjoin matrix</a:t>
            </a:r>
            <a:endParaRPr lang="en-US" b="1" spc="-8" dirty="0">
              <a:latin typeface="Bahnschrift" panose="020B0502040204020203" pitchFamily="34" charset="0"/>
              <a:cs typeface="Calibri" panose="020F0502020204030204"/>
            </a:endParaRPr>
          </a:p>
          <a:p>
            <a:pPr marL="9525">
              <a:spcBef>
                <a:spcPts val="75"/>
              </a:spcBef>
            </a:pPr>
            <a:r>
              <a:rPr lang="en-US" b="1" spc="-8" dirty="0">
                <a:latin typeface="Bahnschrift" panose="020B0502040204020203" pitchFamily="34" charset="0"/>
                <a:cs typeface="Calibri" panose="020F0502020204030204"/>
              </a:rPr>
              <a:t>2.1 Calculate Adjoin matrix (Using Method 1)</a:t>
            </a:r>
            <a:endParaRPr lang="en-US" b="1" spc="-8" dirty="0">
              <a:latin typeface="Bahnschrift" panose="020B0502040204020203" pitchFamily="34" charset="0"/>
              <a:cs typeface="Calibri" panose="020F0502020204030204"/>
            </a:endParaRPr>
          </a:p>
        </p:txBody>
      </p:sp>
      <p:pic>
        <p:nvPicPr>
          <p:cNvPr id="7" name="object 5"/>
          <p:cNvPicPr/>
          <p:nvPr/>
        </p:nvPicPr>
        <p:blipFill>
          <a:blip r:embed="rId1" cstate="print"/>
          <a:stretch>
            <a:fillRect/>
          </a:stretch>
        </p:blipFill>
        <p:spPr>
          <a:xfrm>
            <a:off x="3322948" y="1721610"/>
            <a:ext cx="5758892" cy="3473516"/>
          </a:xfrm>
          <a:prstGeom prst="rect">
            <a:avLst/>
          </a:prstGeom>
        </p:spPr>
      </p:pic>
      <p:sp>
        <p:nvSpPr>
          <p:cNvPr id="10" name="object 4"/>
          <p:cNvSpPr txBox="1"/>
          <p:nvPr/>
        </p:nvSpPr>
        <p:spPr>
          <a:xfrm>
            <a:off x="124657" y="3429000"/>
            <a:ext cx="3614294" cy="1117614"/>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And for negative values, we have to add them with 26 to get the desired values  between 0 and 25 for use in the decryption formula.</a:t>
            </a:r>
            <a:endParaRPr b="1" spc="-8" dirty="0">
              <a:latin typeface="Bahnschrift" panose="020B0502040204020203" pitchFamily="34" charset="0"/>
              <a:cs typeface="Calibri" panose="020F0502020204030204"/>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6" name="object 3"/>
          <p:cNvSpPr txBox="1"/>
          <p:nvPr/>
        </p:nvSpPr>
        <p:spPr>
          <a:xfrm>
            <a:off x="62160" y="1662875"/>
            <a:ext cx="9029992" cy="866263"/>
          </a:xfrm>
          <a:prstGeom prst="rect">
            <a:avLst/>
          </a:prstGeom>
        </p:spPr>
        <p:txBody>
          <a:bodyPr vert="horz" wrap="square" lIns="0" tIns="9525" rIns="0" bIns="0" rtlCol="0">
            <a:spAutoFit/>
          </a:bodyPr>
          <a:lstStyle/>
          <a:p>
            <a:pPr marL="9525" marR="13335">
              <a:spcBef>
                <a:spcPts val="75"/>
              </a:spcBef>
              <a:tabLst>
                <a:tab pos="3728085" algn="l"/>
              </a:tabLst>
            </a:pPr>
            <a:r>
              <a:rPr b="1" spc="-8" dirty="0">
                <a:latin typeface="Bahnschrift" panose="020B0502040204020203" pitchFamily="34" charset="0"/>
                <a:cs typeface="Calibri" panose="020F0502020204030204"/>
              </a:rPr>
              <a:t>Step 2: Multiply multiplicative inverse</a:t>
            </a:r>
            <a:r>
              <a:rPr lang="en-US" b="1" spc="-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of the determinant with  adjoin matrix</a:t>
            </a:r>
            <a:endParaRPr b="1" spc="-8" dirty="0">
              <a:latin typeface="Bahnschrift" panose="020B0502040204020203" pitchFamily="34" charset="0"/>
              <a:cs typeface="Calibri" panose="020F0502020204030204"/>
            </a:endParaRPr>
          </a:p>
          <a:p>
            <a:pPr marL="9525">
              <a:spcBef>
                <a:spcPts val="75"/>
              </a:spcBef>
            </a:pPr>
            <a:endParaRPr b="1" spc="-8" dirty="0">
              <a:latin typeface="Bahnschrift" panose="020B0502040204020203" pitchFamily="34" charset="0"/>
              <a:cs typeface="Calibri" panose="020F0502020204030204"/>
            </a:endParaRPr>
          </a:p>
          <a:p>
            <a:pPr marL="9525">
              <a:spcBef>
                <a:spcPts val="75"/>
              </a:spcBef>
            </a:pPr>
            <a:r>
              <a:rPr b="1" spc="-8" dirty="0">
                <a:latin typeface="Bahnschrift" panose="020B0502040204020203" pitchFamily="34" charset="0"/>
                <a:cs typeface="Calibri" panose="020F0502020204030204"/>
              </a:rPr>
              <a:t>2.2 Multiply d-1 with Adjoin matrix</a:t>
            </a:r>
            <a:endParaRPr b="1" spc="-8" dirty="0">
              <a:latin typeface="Bahnschrift" panose="020B0502040204020203" pitchFamily="34" charset="0"/>
              <a:cs typeface="Calibri" panose="020F0502020204030204"/>
            </a:endParaRPr>
          </a:p>
        </p:txBody>
      </p:sp>
      <p:pic>
        <p:nvPicPr>
          <p:cNvPr id="11" name="object 4"/>
          <p:cNvPicPr/>
          <p:nvPr/>
        </p:nvPicPr>
        <p:blipFill>
          <a:blip r:embed="rId1" cstate="print"/>
          <a:stretch>
            <a:fillRect/>
          </a:stretch>
        </p:blipFill>
        <p:spPr>
          <a:xfrm>
            <a:off x="805935" y="2677925"/>
            <a:ext cx="7261274" cy="951686"/>
          </a:xfrm>
          <a:prstGeom prst="rect">
            <a:avLst/>
          </a:prstGeom>
        </p:spPr>
      </p:pic>
      <p:pic>
        <p:nvPicPr>
          <p:cNvPr id="12" name="object 5"/>
          <p:cNvPicPr/>
          <p:nvPr/>
        </p:nvPicPr>
        <p:blipFill>
          <a:blip r:embed="rId2" cstate="print"/>
          <a:stretch>
            <a:fillRect/>
          </a:stretch>
        </p:blipFill>
        <p:spPr>
          <a:xfrm>
            <a:off x="1049602" y="4017586"/>
            <a:ext cx="6773939" cy="1013421"/>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6" name="object 3"/>
          <p:cNvSpPr txBox="1"/>
          <p:nvPr/>
        </p:nvSpPr>
        <p:spPr>
          <a:xfrm>
            <a:off x="62160" y="1662874"/>
            <a:ext cx="9029992" cy="576440"/>
          </a:xfrm>
          <a:prstGeom prst="rect">
            <a:avLst/>
          </a:prstGeom>
        </p:spPr>
        <p:txBody>
          <a:bodyPr vert="horz" wrap="square" lIns="0" tIns="9525" rIns="0" bIns="0" rtlCol="0">
            <a:spAutoFit/>
          </a:bodyPr>
          <a:lstStyle/>
          <a:p>
            <a:pPr marL="9525" marR="13335">
              <a:spcBef>
                <a:spcPts val="75"/>
              </a:spcBef>
              <a:tabLst>
                <a:tab pos="3728085" algn="l"/>
              </a:tabLst>
            </a:pPr>
            <a:r>
              <a:rPr lang="en-US" b="1" spc="-8" dirty="0">
                <a:latin typeface="Bahnschrift" panose="020B0502040204020203" pitchFamily="34" charset="0"/>
                <a:cs typeface="Calibri" panose="020F0502020204030204"/>
              </a:rPr>
              <a:t>Step 3: Multiple inverse key matrix with Cipher text matrix to </a:t>
            </a:r>
            <a:r>
              <a:rPr lang="en-US" b="1" spc="-8" dirty="0">
                <a:latin typeface="Calibri" panose="020F0502020204030204"/>
                <a:cs typeface="Calibri" panose="020F0502020204030204"/>
              </a:rPr>
              <a:t>obtain</a:t>
            </a:r>
            <a:r>
              <a:rPr lang="en-US" b="1" spc="-34" dirty="0">
                <a:latin typeface="Calibri" panose="020F0502020204030204"/>
                <a:cs typeface="Calibri" panose="020F0502020204030204"/>
              </a:rPr>
              <a:t> </a:t>
            </a:r>
            <a:r>
              <a:rPr lang="en-US" b="1" spc="-11" dirty="0">
                <a:latin typeface="Calibri" panose="020F0502020204030204"/>
                <a:cs typeface="Calibri" panose="020F0502020204030204"/>
              </a:rPr>
              <a:t>plaintext</a:t>
            </a:r>
            <a:endParaRPr lang="en-US" dirty="0">
              <a:latin typeface="Calibri" panose="020F0502020204030204"/>
              <a:cs typeface="Calibri" panose="020F0502020204030204"/>
            </a:endParaRPr>
          </a:p>
          <a:p>
            <a:pPr marL="9525" marR="13335">
              <a:spcBef>
                <a:spcPts val="75"/>
              </a:spcBef>
              <a:tabLst>
                <a:tab pos="3728085" algn="l"/>
              </a:tabLst>
            </a:pPr>
            <a:r>
              <a:rPr lang="en-US" b="1" spc="-8" dirty="0">
                <a:latin typeface="Bahnschrift" panose="020B0502040204020203" pitchFamily="34" charset="0"/>
                <a:cs typeface="Calibri" panose="020F0502020204030204"/>
              </a:rPr>
              <a:t>ciphertext = ‘SYICHOLER’</a:t>
            </a:r>
            <a:endParaRPr lang="en-US" b="1" spc="-8" dirty="0">
              <a:latin typeface="Bahnschrift" panose="020B0502040204020203" pitchFamily="34" charset="0"/>
              <a:cs typeface="Calibri" panose="020F0502020204030204"/>
            </a:endParaRPr>
          </a:p>
        </p:txBody>
      </p:sp>
      <p:pic>
        <p:nvPicPr>
          <p:cNvPr id="7" name="object 6"/>
          <p:cNvPicPr/>
          <p:nvPr/>
        </p:nvPicPr>
        <p:blipFill>
          <a:blip r:embed="rId1" cstate="print"/>
          <a:stretch>
            <a:fillRect/>
          </a:stretch>
        </p:blipFill>
        <p:spPr>
          <a:xfrm>
            <a:off x="3652605" y="2029627"/>
            <a:ext cx="5429236" cy="3971123"/>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3x3 Key matrix</a:t>
            </a:r>
            <a:endParaRPr lang="en-US" sz="2700" dirty="0">
              <a:latin typeface="Bahnschrift" panose="020B0502040204020203" pitchFamily="34" charset="0"/>
            </a:endParaRPr>
          </a:p>
        </p:txBody>
      </p:sp>
      <p:sp>
        <p:nvSpPr>
          <p:cNvPr id="6" name="object 3"/>
          <p:cNvSpPr txBox="1"/>
          <p:nvPr/>
        </p:nvSpPr>
        <p:spPr>
          <a:xfrm>
            <a:off x="62160" y="1662874"/>
            <a:ext cx="9029992" cy="576440"/>
          </a:xfrm>
          <a:prstGeom prst="rect">
            <a:avLst/>
          </a:prstGeom>
        </p:spPr>
        <p:txBody>
          <a:bodyPr vert="horz" wrap="square" lIns="0" tIns="9525" rIns="0" bIns="0" rtlCol="0">
            <a:spAutoFit/>
          </a:bodyPr>
          <a:lstStyle/>
          <a:p>
            <a:pPr marL="9525" marR="13335">
              <a:spcBef>
                <a:spcPts val="75"/>
              </a:spcBef>
              <a:tabLst>
                <a:tab pos="3728085" algn="l"/>
              </a:tabLst>
            </a:pPr>
            <a:r>
              <a:rPr lang="en-US" b="1" spc="-8" dirty="0">
                <a:latin typeface="Bahnschrift" panose="020B0502040204020203" pitchFamily="34" charset="0"/>
                <a:cs typeface="Calibri" panose="020F0502020204030204"/>
              </a:rPr>
              <a:t>Step 3: Multiple inverse key matrix with Cipher text matrix to </a:t>
            </a:r>
            <a:r>
              <a:rPr lang="en-US" b="1" spc="-8" dirty="0">
                <a:latin typeface="Calibri" panose="020F0502020204030204"/>
                <a:cs typeface="Calibri" panose="020F0502020204030204"/>
              </a:rPr>
              <a:t>obtain</a:t>
            </a:r>
            <a:r>
              <a:rPr lang="en-US" b="1" spc="-34" dirty="0">
                <a:latin typeface="Calibri" panose="020F0502020204030204"/>
                <a:cs typeface="Calibri" panose="020F0502020204030204"/>
              </a:rPr>
              <a:t> </a:t>
            </a:r>
            <a:r>
              <a:rPr lang="en-US" b="1" spc="-11" dirty="0">
                <a:latin typeface="Calibri" panose="020F0502020204030204"/>
                <a:cs typeface="Calibri" panose="020F0502020204030204"/>
              </a:rPr>
              <a:t>plaintext</a:t>
            </a:r>
            <a:endParaRPr lang="en-US" dirty="0">
              <a:latin typeface="Calibri" panose="020F0502020204030204"/>
              <a:cs typeface="Calibri" panose="020F0502020204030204"/>
            </a:endParaRPr>
          </a:p>
          <a:p>
            <a:pPr marL="9525" marR="13335">
              <a:spcBef>
                <a:spcPts val="75"/>
              </a:spcBef>
              <a:tabLst>
                <a:tab pos="3728085" algn="l"/>
              </a:tabLst>
            </a:pPr>
            <a:r>
              <a:rPr lang="en-US" b="1" spc="-8" dirty="0">
                <a:latin typeface="Bahnschrift" panose="020B0502040204020203" pitchFamily="34" charset="0"/>
                <a:cs typeface="Calibri" panose="020F0502020204030204"/>
              </a:rPr>
              <a:t>ciphertext = ‘SYICHOLER’</a:t>
            </a:r>
            <a:endParaRPr lang="en-US" b="1" spc="-8" dirty="0">
              <a:latin typeface="Bahnschrift" panose="020B0502040204020203" pitchFamily="34" charset="0"/>
              <a:cs typeface="Calibri" panose="020F0502020204030204"/>
            </a:endParaRPr>
          </a:p>
        </p:txBody>
      </p:sp>
      <p:pic>
        <p:nvPicPr>
          <p:cNvPr id="9" name="object 6"/>
          <p:cNvPicPr/>
          <p:nvPr/>
        </p:nvPicPr>
        <p:blipFill>
          <a:blip r:embed="rId1" cstate="print"/>
          <a:stretch>
            <a:fillRect/>
          </a:stretch>
        </p:blipFill>
        <p:spPr>
          <a:xfrm>
            <a:off x="3634033" y="2014201"/>
            <a:ext cx="5447807" cy="3986549"/>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Cryptanalysis of Hill Cipher</a:t>
            </a:r>
            <a:endParaRPr lang="en-US" sz="2700" dirty="0">
              <a:latin typeface="Bahnschrift" panose="020B0502040204020203" pitchFamily="34" charset="0"/>
            </a:endParaRPr>
          </a:p>
        </p:txBody>
      </p:sp>
      <p:sp>
        <p:nvSpPr>
          <p:cNvPr id="5" name="object 3"/>
          <p:cNvSpPr txBox="1"/>
          <p:nvPr/>
        </p:nvSpPr>
        <p:spPr>
          <a:xfrm>
            <a:off x="0" y="1761957"/>
            <a:ext cx="9019730" cy="3334086"/>
          </a:xfrm>
          <a:prstGeom prst="rect">
            <a:avLst/>
          </a:prstGeom>
        </p:spPr>
        <p:txBody>
          <a:bodyPr vert="horz" wrap="square" lIns="0" tIns="10001" rIns="0" bIns="0" rtlCol="0">
            <a:spAutoFit/>
          </a:bodyPr>
          <a:lstStyle/>
          <a:p>
            <a:pPr marL="352425" marR="5715" indent="-342900" algn="just">
              <a:spcBef>
                <a:spcPts val="80"/>
              </a:spcBef>
              <a:buFont typeface="Wingdings" panose="05000000000000000000" pitchFamily="2" charset="2"/>
              <a:buChar char="§"/>
              <a:tabLst>
                <a:tab pos="352425" algn="l"/>
              </a:tabLst>
            </a:pPr>
            <a:r>
              <a:rPr sz="2400" spc="-4" dirty="0">
                <a:latin typeface="Calibri" panose="020F0502020204030204"/>
                <a:cs typeface="Calibri" panose="020F0502020204030204"/>
              </a:rPr>
              <a:t>As </a:t>
            </a:r>
            <a:r>
              <a:rPr sz="2400" dirty="0">
                <a:latin typeface="Calibri" panose="020F0502020204030204"/>
                <a:cs typeface="Calibri" panose="020F0502020204030204"/>
              </a:rPr>
              <a:t>with </a:t>
            </a:r>
            <a:r>
              <a:rPr sz="2400" spc="-34" dirty="0">
                <a:latin typeface="Calibri" panose="020F0502020204030204"/>
                <a:cs typeface="Calibri" panose="020F0502020204030204"/>
              </a:rPr>
              <a:t>Playfair, </a:t>
            </a:r>
            <a:r>
              <a:rPr sz="2400" dirty="0">
                <a:latin typeface="Calibri" panose="020F0502020204030204"/>
                <a:cs typeface="Calibri" panose="020F0502020204030204"/>
              </a:rPr>
              <a:t>the </a:t>
            </a:r>
            <a:r>
              <a:rPr sz="2400" spc="-11" dirty="0">
                <a:latin typeface="Calibri" panose="020F0502020204030204"/>
                <a:cs typeface="Calibri" panose="020F0502020204030204"/>
              </a:rPr>
              <a:t>strength </a:t>
            </a:r>
            <a:r>
              <a:rPr sz="2400" dirty="0">
                <a:latin typeface="Calibri" panose="020F0502020204030204"/>
                <a:cs typeface="Calibri" panose="020F0502020204030204"/>
              </a:rPr>
              <a:t>of </a:t>
            </a:r>
            <a:r>
              <a:rPr sz="2400" spc="4" dirty="0">
                <a:latin typeface="Calibri" panose="020F0502020204030204"/>
                <a:cs typeface="Calibri" panose="020F0502020204030204"/>
              </a:rPr>
              <a:t>the </a:t>
            </a:r>
            <a:r>
              <a:rPr sz="2400" spc="-4" dirty="0">
                <a:latin typeface="Calibri" panose="020F0502020204030204"/>
                <a:cs typeface="Calibri" panose="020F0502020204030204"/>
              </a:rPr>
              <a:t>Hill </a:t>
            </a:r>
            <a:r>
              <a:rPr sz="2400" dirty="0">
                <a:latin typeface="Calibri" panose="020F0502020204030204"/>
                <a:cs typeface="Calibri" panose="020F0502020204030204"/>
              </a:rPr>
              <a:t>cipher </a:t>
            </a:r>
            <a:r>
              <a:rPr sz="2400" spc="-4" dirty="0">
                <a:latin typeface="Calibri" panose="020F0502020204030204"/>
                <a:cs typeface="Calibri" panose="020F0502020204030204"/>
              </a:rPr>
              <a:t>is </a:t>
            </a:r>
            <a:r>
              <a:rPr sz="2400" dirty="0">
                <a:latin typeface="Calibri" panose="020F0502020204030204"/>
                <a:cs typeface="Calibri" panose="020F0502020204030204"/>
              </a:rPr>
              <a:t> </a:t>
            </a:r>
            <a:r>
              <a:rPr sz="2400" spc="-8" dirty="0">
                <a:latin typeface="Calibri" panose="020F0502020204030204"/>
                <a:cs typeface="Calibri" panose="020F0502020204030204"/>
              </a:rPr>
              <a:t>that </a:t>
            </a:r>
            <a:r>
              <a:rPr sz="2400" dirty="0">
                <a:latin typeface="Calibri" panose="020F0502020204030204"/>
                <a:cs typeface="Calibri" panose="020F0502020204030204"/>
              </a:rPr>
              <a:t>it </a:t>
            </a:r>
            <a:r>
              <a:rPr sz="2400" spc="-8" dirty="0">
                <a:latin typeface="Calibri" panose="020F0502020204030204"/>
                <a:cs typeface="Calibri" panose="020F0502020204030204"/>
              </a:rPr>
              <a:t>completely </a:t>
            </a:r>
            <a:r>
              <a:rPr sz="2400" spc="-4" dirty="0">
                <a:latin typeface="Calibri" panose="020F0502020204030204"/>
                <a:cs typeface="Calibri" panose="020F0502020204030204"/>
              </a:rPr>
              <a:t>hides </a:t>
            </a:r>
            <a:r>
              <a:rPr sz="2400" spc="-8" dirty="0">
                <a:latin typeface="Calibri" panose="020F0502020204030204"/>
                <a:cs typeface="Calibri" panose="020F0502020204030204"/>
              </a:rPr>
              <a:t>single-letter </a:t>
            </a:r>
            <a:r>
              <a:rPr sz="2400" spc="-4" dirty="0">
                <a:latin typeface="Calibri" panose="020F0502020204030204"/>
                <a:cs typeface="Calibri" panose="020F0502020204030204"/>
              </a:rPr>
              <a:t>frequencies. </a:t>
            </a:r>
            <a:r>
              <a:rPr sz="2400" dirty="0">
                <a:latin typeface="Calibri" panose="020F0502020204030204"/>
                <a:cs typeface="Calibri" panose="020F0502020204030204"/>
              </a:rPr>
              <a:t> Indeed, with </a:t>
            </a:r>
            <a:r>
              <a:rPr sz="2400" spc="-4" dirty="0">
                <a:latin typeface="Calibri" panose="020F0502020204030204"/>
                <a:cs typeface="Calibri" panose="020F0502020204030204"/>
              </a:rPr>
              <a:t>Hill, </a:t>
            </a:r>
            <a:r>
              <a:rPr sz="2400" dirty="0">
                <a:latin typeface="Calibri" panose="020F0502020204030204"/>
                <a:cs typeface="Calibri" panose="020F0502020204030204"/>
              </a:rPr>
              <a:t>the </a:t>
            </a:r>
            <a:r>
              <a:rPr sz="2400" spc="-4" dirty="0">
                <a:latin typeface="Calibri" panose="020F0502020204030204"/>
                <a:cs typeface="Calibri" panose="020F0502020204030204"/>
              </a:rPr>
              <a:t>use </a:t>
            </a:r>
            <a:r>
              <a:rPr sz="2400" dirty="0">
                <a:latin typeface="Calibri" panose="020F0502020204030204"/>
                <a:cs typeface="Calibri" panose="020F0502020204030204"/>
              </a:rPr>
              <a:t>of a </a:t>
            </a:r>
            <a:r>
              <a:rPr sz="2400" spc="-8" dirty="0">
                <a:latin typeface="Calibri" panose="020F0502020204030204"/>
                <a:cs typeface="Calibri" panose="020F0502020204030204"/>
              </a:rPr>
              <a:t>larger matrix </a:t>
            </a:r>
            <a:r>
              <a:rPr sz="2400" spc="-4" dirty="0">
                <a:latin typeface="Calibri" panose="020F0502020204030204"/>
                <a:cs typeface="Calibri" panose="020F0502020204030204"/>
              </a:rPr>
              <a:t>hides </a:t>
            </a:r>
            <a:r>
              <a:rPr sz="2400" dirty="0">
                <a:latin typeface="Calibri" panose="020F0502020204030204"/>
                <a:cs typeface="Calibri" panose="020F0502020204030204"/>
              </a:rPr>
              <a:t> </a:t>
            </a:r>
            <a:r>
              <a:rPr sz="2400" spc="-8" dirty="0">
                <a:latin typeface="Calibri" panose="020F0502020204030204"/>
                <a:cs typeface="Calibri" panose="020F0502020204030204"/>
              </a:rPr>
              <a:t>more</a:t>
            </a:r>
            <a:r>
              <a:rPr sz="2400" spc="-19" dirty="0">
                <a:latin typeface="Calibri" panose="020F0502020204030204"/>
                <a:cs typeface="Calibri" panose="020F0502020204030204"/>
              </a:rPr>
              <a:t> </a:t>
            </a:r>
            <a:r>
              <a:rPr sz="2400" spc="-4" dirty="0">
                <a:latin typeface="Calibri" panose="020F0502020204030204"/>
                <a:cs typeface="Calibri" panose="020F0502020204030204"/>
              </a:rPr>
              <a:t>frequency</a:t>
            </a:r>
            <a:r>
              <a:rPr sz="2400" spc="-8" dirty="0">
                <a:latin typeface="Calibri" panose="020F0502020204030204"/>
                <a:cs typeface="Calibri" panose="020F0502020204030204"/>
              </a:rPr>
              <a:t> </a:t>
            </a:r>
            <a:r>
              <a:rPr sz="2400" spc="-11" dirty="0">
                <a:latin typeface="Calibri" panose="020F0502020204030204"/>
                <a:cs typeface="Calibri" panose="020F0502020204030204"/>
              </a:rPr>
              <a:t>information.</a:t>
            </a:r>
            <a:endParaRPr sz="2400" dirty="0">
              <a:latin typeface="Calibri" panose="020F0502020204030204"/>
              <a:cs typeface="Calibri" panose="020F0502020204030204"/>
            </a:endParaRPr>
          </a:p>
          <a:p>
            <a:pPr marL="352425" marR="5080" indent="-342900" algn="just">
              <a:spcBef>
                <a:spcPts val="5"/>
              </a:spcBef>
              <a:buFont typeface="Wingdings" panose="05000000000000000000" pitchFamily="2" charset="2"/>
              <a:buChar char="§"/>
              <a:tabLst>
                <a:tab pos="352425" algn="l"/>
              </a:tabLst>
            </a:pPr>
            <a:r>
              <a:rPr sz="2400" spc="-4" dirty="0">
                <a:latin typeface="Calibri" panose="020F0502020204030204"/>
                <a:cs typeface="Calibri" panose="020F0502020204030204"/>
              </a:rPr>
              <a:t>Thus, </a:t>
            </a:r>
            <a:r>
              <a:rPr sz="2400" dirty="0">
                <a:latin typeface="Calibri" panose="020F0502020204030204"/>
                <a:cs typeface="Calibri" panose="020F0502020204030204"/>
              </a:rPr>
              <a:t>a </a:t>
            </a:r>
            <a:r>
              <a:rPr sz="2400" spc="4" dirty="0">
                <a:latin typeface="Calibri" panose="020F0502020204030204"/>
                <a:cs typeface="Calibri" panose="020F0502020204030204"/>
              </a:rPr>
              <a:t>3*3 </a:t>
            </a:r>
            <a:r>
              <a:rPr sz="2400" spc="-4" dirty="0">
                <a:latin typeface="Calibri" panose="020F0502020204030204"/>
                <a:cs typeface="Calibri" panose="020F0502020204030204"/>
              </a:rPr>
              <a:t>Hill </a:t>
            </a:r>
            <a:r>
              <a:rPr sz="2400" dirty="0">
                <a:latin typeface="Calibri" panose="020F0502020204030204"/>
                <a:cs typeface="Calibri" panose="020F0502020204030204"/>
              </a:rPr>
              <a:t>cipher hides </a:t>
            </a:r>
            <a:r>
              <a:rPr sz="2400" spc="-4" dirty="0">
                <a:latin typeface="Calibri" panose="020F0502020204030204"/>
                <a:cs typeface="Calibri" panose="020F0502020204030204"/>
              </a:rPr>
              <a:t>not </a:t>
            </a:r>
            <a:r>
              <a:rPr sz="2400" dirty="0">
                <a:latin typeface="Calibri" panose="020F0502020204030204"/>
                <a:cs typeface="Calibri" panose="020F0502020204030204"/>
              </a:rPr>
              <a:t>only </a:t>
            </a:r>
            <a:r>
              <a:rPr sz="2400" spc="-8" dirty="0">
                <a:latin typeface="Calibri" panose="020F0502020204030204"/>
                <a:cs typeface="Calibri" panose="020F0502020204030204"/>
              </a:rPr>
              <a:t>single-letter </a:t>
            </a:r>
            <a:r>
              <a:rPr sz="2400" spc="-533" dirty="0">
                <a:latin typeface="Calibri" panose="020F0502020204030204"/>
                <a:cs typeface="Calibri" panose="020F0502020204030204"/>
              </a:rPr>
              <a:t> </a:t>
            </a:r>
            <a:r>
              <a:rPr sz="2400" spc="-4" dirty="0">
                <a:latin typeface="Calibri" panose="020F0502020204030204"/>
                <a:cs typeface="Calibri" panose="020F0502020204030204"/>
              </a:rPr>
              <a:t>but</a:t>
            </a:r>
            <a:r>
              <a:rPr sz="2400" spc="4" dirty="0">
                <a:latin typeface="Calibri" panose="020F0502020204030204"/>
                <a:cs typeface="Calibri" panose="020F0502020204030204"/>
              </a:rPr>
              <a:t> </a:t>
            </a:r>
            <a:r>
              <a:rPr sz="2400" dirty="0">
                <a:latin typeface="Calibri" panose="020F0502020204030204"/>
                <a:cs typeface="Calibri" panose="020F0502020204030204"/>
              </a:rPr>
              <a:t>also </a:t>
            </a:r>
            <a:r>
              <a:rPr sz="2400" spc="-11" dirty="0">
                <a:latin typeface="Calibri" panose="020F0502020204030204"/>
                <a:cs typeface="Calibri" panose="020F0502020204030204"/>
              </a:rPr>
              <a:t>two-letter</a:t>
            </a:r>
            <a:r>
              <a:rPr sz="2400" spc="-19" dirty="0">
                <a:latin typeface="Calibri" panose="020F0502020204030204"/>
                <a:cs typeface="Calibri" panose="020F0502020204030204"/>
              </a:rPr>
              <a:t> </a:t>
            </a:r>
            <a:r>
              <a:rPr sz="2400" spc="-4" dirty="0">
                <a:latin typeface="Calibri" panose="020F0502020204030204"/>
                <a:cs typeface="Calibri" panose="020F0502020204030204"/>
              </a:rPr>
              <a:t>frequency</a:t>
            </a:r>
            <a:r>
              <a:rPr sz="2400" spc="-11" dirty="0">
                <a:latin typeface="Calibri" panose="020F0502020204030204"/>
                <a:cs typeface="Calibri" panose="020F0502020204030204"/>
              </a:rPr>
              <a:t> information</a:t>
            </a:r>
            <a:endParaRPr sz="2400" dirty="0">
              <a:latin typeface="Calibri" panose="020F0502020204030204"/>
              <a:cs typeface="Calibri" panose="020F0502020204030204"/>
            </a:endParaRPr>
          </a:p>
          <a:p>
            <a:pPr marL="352425" marR="3810" indent="-342900" algn="just">
              <a:buFont typeface="Wingdings" panose="05000000000000000000" pitchFamily="2" charset="2"/>
              <a:buChar char="§"/>
              <a:tabLst>
                <a:tab pos="352425" algn="l"/>
              </a:tabLst>
            </a:pPr>
            <a:r>
              <a:rPr sz="2400" spc="-4" dirty="0">
                <a:latin typeface="Calibri" panose="020F0502020204030204"/>
                <a:cs typeface="Calibri" panose="020F0502020204030204"/>
              </a:rPr>
              <a:t>The</a:t>
            </a:r>
            <a:r>
              <a:rPr sz="2400" dirty="0">
                <a:latin typeface="Calibri" panose="020F0502020204030204"/>
                <a:cs typeface="Calibri" panose="020F0502020204030204"/>
              </a:rPr>
              <a:t> </a:t>
            </a:r>
            <a:r>
              <a:rPr sz="2400" b="1" dirty="0">
                <a:latin typeface="Calibri" panose="020F0502020204030204"/>
                <a:cs typeface="Calibri" panose="020F0502020204030204"/>
              </a:rPr>
              <a:t>Hill</a:t>
            </a:r>
            <a:r>
              <a:rPr sz="2400" b="1" spc="4" dirty="0">
                <a:latin typeface="Calibri" panose="020F0502020204030204"/>
                <a:cs typeface="Calibri" panose="020F0502020204030204"/>
              </a:rPr>
              <a:t> </a:t>
            </a:r>
            <a:r>
              <a:rPr sz="2400" b="1" spc="-4" dirty="0">
                <a:latin typeface="Calibri" panose="020F0502020204030204"/>
                <a:cs typeface="Calibri" panose="020F0502020204030204"/>
              </a:rPr>
              <a:t>Cipher's</a:t>
            </a:r>
            <a:r>
              <a:rPr sz="2400" b="1" dirty="0">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weaknesses</a:t>
            </a:r>
            <a:r>
              <a:rPr sz="2400" b="1" spc="-4" dirty="0">
                <a:solidFill>
                  <a:srgbClr val="FF0000"/>
                </a:solidFill>
                <a:latin typeface="Calibri" panose="020F0502020204030204"/>
                <a:cs typeface="Calibri" panose="020F0502020204030204"/>
              </a:rPr>
              <a:t> </a:t>
            </a:r>
            <a:r>
              <a:rPr sz="2400" b="1" spc="-11" dirty="0">
                <a:solidFill>
                  <a:srgbClr val="FF0000"/>
                </a:solidFill>
                <a:latin typeface="Calibri" panose="020F0502020204030204"/>
                <a:cs typeface="Calibri" panose="020F0502020204030204"/>
              </a:rPr>
              <a:t>to</a:t>
            </a:r>
            <a:r>
              <a:rPr sz="2400" b="1" spc="-8"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the</a:t>
            </a:r>
            <a:r>
              <a:rPr sz="2400" b="1" spc="4"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known- </a:t>
            </a:r>
            <a:r>
              <a:rPr sz="2400" b="1" spc="4" dirty="0">
                <a:solidFill>
                  <a:srgbClr val="FF0000"/>
                </a:solidFill>
                <a:latin typeface="Calibri" panose="020F0502020204030204"/>
                <a:cs typeface="Calibri" panose="020F0502020204030204"/>
              </a:rPr>
              <a:t> </a:t>
            </a:r>
            <a:r>
              <a:rPr sz="2400" b="1" spc="-11" dirty="0">
                <a:solidFill>
                  <a:srgbClr val="FF0000"/>
                </a:solidFill>
                <a:latin typeface="Calibri" panose="020F0502020204030204"/>
                <a:cs typeface="Calibri" panose="020F0502020204030204"/>
              </a:rPr>
              <a:t>plaintext</a:t>
            </a:r>
            <a:r>
              <a:rPr sz="2400" b="1" spc="521" dirty="0">
                <a:solidFill>
                  <a:srgbClr val="FF0000"/>
                </a:solidFill>
                <a:latin typeface="Calibri" panose="020F0502020204030204"/>
                <a:cs typeface="Calibri" panose="020F0502020204030204"/>
              </a:rPr>
              <a:t> </a:t>
            </a:r>
            <a:r>
              <a:rPr sz="2400" b="1" spc="-15" dirty="0">
                <a:solidFill>
                  <a:srgbClr val="FF0000"/>
                </a:solidFill>
                <a:latin typeface="Calibri" panose="020F0502020204030204"/>
                <a:cs typeface="Calibri" panose="020F0502020204030204"/>
              </a:rPr>
              <a:t>attack</a:t>
            </a:r>
            <a:r>
              <a:rPr sz="2400" b="1" spc="-11"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is</a:t>
            </a:r>
            <a:r>
              <a:rPr sz="2400" b="1" spc="4"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considered</a:t>
            </a:r>
            <a:r>
              <a:rPr sz="2400" b="1" spc="-4"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as</a:t>
            </a:r>
            <a:r>
              <a:rPr sz="2400" b="1" spc="4"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its</a:t>
            </a:r>
            <a:r>
              <a:rPr sz="2400" b="1" spc="4"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most </a:t>
            </a:r>
            <a:r>
              <a:rPr sz="2400" b="1" spc="-4"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important </a:t>
            </a:r>
            <a:r>
              <a:rPr sz="2400" b="1" spc="-4" dirty="0">
                <a:solidFill>
                  <a:srgbClr val="FF0000"/>
                </a:solidFill>
                <a:latin typeface="Calibri" panose="020F0502020204030204"/>
                <a:cs typeface="Calibri" panose="020F0502020204030204"/>
              </a:rPr>
              <a:t>security </a:t>
            </a:r>
            <a:r>
              <a:rPr sz="2400" b="1" spc="-8" dirty="0">
                <a:solidFill>
                  <a:srgbClr val="FF0000"/>
                </a:solidFill>
                <a:latin typeface="Calibri" panose="020F0502020204030204"/>
                <a:cs typeface="Calibri" panose="020F0502020204030204"/>
              </a:rPr>
              <a:t>imperfection </a:t>
            </a:r>
            <a:r>
              <a:rPr sz="2400" b="1" dirty="0">
                <a:solidFill>
                  <a:srgbClr val="FF0000"/>
                </a:solidFill>
                <a:latin typeface="Calibri" panose="020F0502020204030204"/>
                <a:cs typeface="Calibri" panose="020F0502020204030204"/>
              </a:rPr>
              <a:t>since </a:t>
            </a:r>
            <a:r>
              <a:rPr sz="2400" b="1" spc="-4" dirty="0">
                <a:solidFill>
                  <a:srgbClr val="FF0000"/>
                </a:solidFill>
                <a:latin typeface="Calibri" panose="020F0502020204030204"/>
                <a:cs typeface="Calibri" panose="020F0502020204030204"/>
              </a:rPr>
              <a:t>it </a:t>
            </a:r>
            <a:r>
              <a:rPr sz="2400" b="1" spc="-8" dirty="0">
                <a:solidFill>
                  <a:srgbClr val="FF0000"/>
                </a:solidFill>
                <a:latin typeface="Calibri" panose="020F0502020204030204"/>
                <a:cs typeface="Calibri" panose="020F0502020204030204"/>
              </a:rPr>
              <a:t>can </a:t>
            </a:r>
            <a:r>
              <a:rPr sz="2400" b="1" spc="-4" dirty="0">
                <a:solidFill>
                  <a:srgbClr val="FF0000"/>
                </a:solidFill>
                <a:latin typeface="Calibri" panose="020F0502020204030204"/>
                <a:cs typeface="Calibri" panose="020F0502020204030204"/>
              </a:rPr>
              <a:t>be </a:t>
            </a:r>
            <a:r>
              <a:rPr sz="2400" b="1" dirty="0">
                <a:solidFill>
                  <a:srgbClr val="FF0000"/>
                </a:solidFill>
                <a:latin typeface="Calibri" panose="020F0502020204030204"/>
                <a:cs typeface="Calibri" panose="020F0502020204030204"/>
              </a:rPr>
              <a:t> </a:t>
            </a:r>
            <a:r>
              <a:rPr sz="2400" b="1" spc="-19" dirty="0">
                <a:solidFill>
                  <a:srgbClr val="FF0000"/>
                </a:solidFill>
                <a:latin typeface="Calibri" panose="020F0502020204030204"/>
                <a:cs typeface="Calibri" panose="020F0502020204030204"/>
              </a:rPr>
              <a:t>cracked</a:t>
            </a:r>
            <a:r>
              <a:rPr sz="2400" b="1" spc="-15"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by</a:t>
            </a:r>
            <a:r>
              <a:rPr sz="2400" b="1" spc="-4"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taking</a:t>
            </a:r>
            <a:r>
              <a:rPr sz="2400" b="1" spc="-4"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n</a:t>
            </a:r>
            <a:r>
              <a:rPr sz="2400" b="1" spc="4" dirty="0">
                <a:solidFill>
                  <a:srgbClr val="FF0000"/>
                </a:solidFill>
                <a:latin typeface="Calibri" panose="020F0502020204030204"/>
                <a:cs typeface="Calibri" panose="020F0502020204030204"/>
              </a:rPr>
              <a:t> </a:t>
            </a:r>
            <a:r>
              <a:rPr sz="2400" b="1" spc="-4" dirty="0">
                <a:solidFill>
                  <a:srgbClr val="FF0000"/>
                </a:solidFill>
                <a:latin typeface="Calibri" panose="020F0502020204030204"/>
                <a:cs typeface="Calibri" panose="020F0502020204030204"/>
              </a:rPr>
              <a:t>distinct</a:t>
            </a:r>
            <a:r>
              <a:rPr sz="2400" b="1" dirty="0">
                <a:solidFill>
                  <a:srgbClr val="FF0000"/>
                </a:solidFill>
                <a:latin typeface="Calibri" panose="020F0502020204030204"/>
                <a:cs typeface="Calibri" panose="020F0502020204030204"/>
              </a:rPr>
              <a:t> </a:t>
            </a:r>
            <a:r>
              <a:rPr sz="2400" b="1" spc="-11" dirty="0">
                <a:solidFill>
                  <a:srgbClr val="FF0000"/>
                </a:solidFill>
                <a:latin typeface="Calibri" panose="020F0502020204030204"/>
                <a:cs typeface="Calibri" panose="020F0502020204030204"/>
              </a:rPr>
              <a:t>pairs</a:t>
            </a:r>
            <a:r>
              <a:rPr sz="2400" b="1" spc="-8"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of</a:t>
            </a:r>
            <a:r>
              <a:rPr sz="2400" b="1" spc="540" dirty="0">
                <a:solidFill>
                  <a:srgbClr val="FF0000"/>
                </a:solidFill>
                <a:latin typeface="Calibri" panose="020F0502020204030204"/>
                <a:cs typeface="Calibri" panose="020F0502020204030204"/>
              </a:rPr>
              <a:t> </a:t>
            </a:r>
            <a:r>
              <a:rPr sz="2400" b="1" spc="-11" dirty="0">
                <a:solidFill>
                  <a:srgbClr val="FF0000"/>
                </a:solidFill>
                <a:latin typeface="Calibri" panose="020F0502020204030204"/>
                <a:cs typeface="Calibri" panose="020F0502020204030204"/>
              </a:rPr>
              <a:t>plaintext </a:t>
            </a:r>
            <a:r>
              <a:rPr sz="2400" b="1" spc="-533" dirty="0">
                <a:solidFill>
                  <a:srgbClr val="FF0000"/>
                </a:solidFill>
                <a:latin typeface="Calibri" panose="020F0502020204030204"/>
                <a:cs typeface="Calibri" panose="020F0502020204030204"/>
              </a:rPr>
              <a:t> </a:t>
            </a:r>
            <a:r>
              <a:rPr sz="2400" b="1" dirty="0">
                <a:solidFill>
                  <a:srgbClr val="FF0000"/>
                </a:solidFill>
                <a:latin typeface="Calibri" panose="020F0502020204030204"/>
                <a:cs typeface="Calibri" panose="020F0502020204030204"/>
              </a:rPr>
              <a:t>and</a:t>
            </a:r>
            <a:r>
              <a:rPr sz="2400" b="1" spc="-23" dirty="0">
                <a:solidFill>
                  <a:srgbClr val="FF0000"/>
                </a:solidFill>
                <a:latin typeface="Calibri" panose="020F0502020204030204"/>
                <a:cs typeface="Calibri" panose="020F0502020204030204"/>
              </a:rPr>
              <a:t> </a:t>
            </a:r>
            <a:r>
              <a:rPr sz="2400" b="1" spc="-8" dirty="0">
                <a:solidFill>
                  <a:srgbClr val="FF0000"/>
                </a:solidFill>
                <a:latin typeface="Calibri" panose="020F0502020204030204"/>
                <a:cs typeface="Calibri" panose="020F0502020204030204"/>
              </a:rPr>
              <a:t>corresponding</a:t>
            </a:r>
            <a:r>
              <a:rPr sz="2400" b="1" spc="8" dirty="0">
                <a:solidFill>
                  <a:srgbClr val="FF0000"/>
                </a:solidFill>
                <a:latin typeface="Calibri" panose="020F0502020204030204"/>
                <a:cs typeface="Calibri" panose="020F0502020204030204"/>
              </a:rPr>
              <a:t> </a:t>
            </a:r>
            <a:r>
              <a:rPr sz="2400" b="1" spc="-11" dirty="0">
                <a:solidFill>
                  <a:srgbClr val="FF0000"/>
                </a:solidFill>
                <a:latin typeface="Calibri" panose="020F0502020204030204"/>
                <a:cs typeface="Calibri" panose="020F0502020204030204"/>
              </a:rPr>
              <a:t>cipher-text</a:t>
            </a:r>
            <a:endParaRPr sz="2400" dirty="0">
              <a:latin typeface="Calibri" panose="020F0502020204030204"/>
              <a:cs typeface="Calibri" panose="020F050202020403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Playfair Cipher</a:t>
            </a:r>
            <a:endParaRPr lang="en-IN" dirty="0"/>
          </a:p>
        </p:txBody>
      </p:sp>
      <p:sp>
        <p:nvSpPr>
          <p:cNvPr id="3" name="Content Placeholder 2"/>
          <p:cNvSpPr>
            <a:spLocks noGrp="1"/>
          </p:cNvSpPr>
          <p:nvPr>
            <p:ph idx="1"/>
          </p:nvPr>
        </p:nvSpPr>
        <p:spPr/>
        <p:txBody>
          <a:bodyPr/>
          <a:lstStyle/>
          <a:p>
            <a:pPr algn="just"/>
            <a:r>
              <a:rPr lang="en-AU" altLang="en-US" dirty="0">
                <a:latin typeface="Times New Roman" panose="02020603050405020304" pitchFamily="18" charset="0"/>
                <a:cs typeface="Times New Roman" panose="02020603050405020304" pitchFamily="18" charset="0"/>
              </a:rPr>
              <a:t>not even the large number of keys in a monoalphabetic cipher provides security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one approach to improving security was to encrypt multiple letters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the</a:t>
            </a:r>
            <a:r>
              <a:rPr lang="en-AU" altLang="en-US" b="1" dirty="0">
                <a:latin typeface="Times New Roman" panose="02020603050405020304" pitchFamily="18" charset="0"/>
                <a:cs typeface="Times New Roman" panose="02020603050405020304" pitchFamily="18" charset="0"/>
              </a:rPr>
              <a:t> Playfair Cipher</a:t>
            </a:r>
            <a:r>
              <a:rPr lang="en-AU" altLang="en-US" dirty="0">
                <a:latin typeface="Times New Roman" panose="02020603050405020304" pitchFamily="18" charset="0"/>
                <a:cs typeface="Times New Roman" panose="02020603050405020304" pitchFamily="18" charset="0"/>
              </a:rPr>
              <a:t> is an example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invented by Charles Wheatstone in 1854, but named after his friend Baron Playfair </a:t>
            </a:r>
            <a:endParaRPr lang="en-AU" alt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Playfair Key Matrix</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AU" altLang="en-US" sz="2800" dirty="0"/>
              <a:t>a 5X5 matrix of letters based on a keyword </a:t>
            </a:r>
            <a:endParaRPr lang="en-AU" altLang="en-US" sz="2800" dirty="0"/>
          </a:p>
          <a:p>
            <a:r>
              <a:rPr lang="en-AU" altLang="en-US" sz="2800" dirty="0"/>
              <a:t>fill in letters of keyword (sans duplicates) </a:t>
            </a:r>
            <a:endParaRPr lang="en-AU" altLang="en-US" sz="2800" dirty="0"/>
          </a:p>
          <a:p>
            <a:r>
              <a:rPr lang="en-AU" altLang="en-US" sz="2800" dirty="0"/>
              <a:t>fill rest of matrix with other letters</a:t>
            </a:r>
            <a:endParaRPr lang="en-AU" altLang="en-US" sz="2800" dirty="0"/>
          </a:p>
          <a:p>
            <a:r>
              <a:rPr lang="en-AU" altLang="en-US" sz="2800" dirty="0" err="1"/>
              <a:t>eg.</a:t>
            </a:r>
            <a:r>
              <a:rPr lang="en-AU" altLang="en-US" sz="2800" dirty="0"/>
              <a:t> using the keyword MONARCHY</a:t>
            </a:r>
            <a:endParaRPr lang="en-AU" altLang="en-US" sz="2800" dirty="0"/>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graphicFrame>
        <p:nvGraphicFramePr>
          <p:cNvPr id="8" name="Table 7"/>
          <p:cNvGraphicFramePr>
            <a:graphicFrameLocks noGrp="1"/>
          </p:cNvGraphicFramePr>
          <p:nvPr/>
        </p:nvGraphicFramePr>
        <p:xfrm>
          <a:off x="1752600" y="3505200"/>
          <a:ext cx="5486400" cy="2514601"/>
        </p:xfrm>
        <a:graphic>
          <a:graphicData uri="http://schemas.openxmlformats.org/drawingml/2006/table">
            <a:tbl>
              <a:tblPr/>
              <a:tblGrid>
                <a:gridCol w="1098755"/>
                <a:gridCol w="1095068"/>
                <a:gridCol w="1058196"/>
                <a:gridCol w="1135626"/>
                <a:gridCol w="1098755"/>
              </a:tblGrid>
              <a:tr h="446849">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rPr>
                        <a:t>M</a:t>
                      </a:r>
                      <a:endPar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rPr>
                        <a:t>O</a:t>
                      </a:r>
                      <a:endPar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rPr>
                        <a:t>N</a:t>
                      </a:r>
                      <a:endPar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rPr>
                        <a:t>A</a:t>
                      </a:r>
                      <a:endPar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rPr>
                        <a:t>R</a:t>
                      </a:r>
                      <a:endParaRPr kumimoji="0" lang="en-US" altLang="en-US" sz="2000" b="0" i="0" u="none" strike="noStrike" cap="none" normalizeH="0" baseline="0" dirty="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46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rPr>
                        <a:t>C</a:t>
                      </a:r>
                      <a:endPar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rPr>
                        <a:t>H</a:t>
                      </a:r>
                      <a:endPar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rPr>
                        <a:t>Y</a:t>
                      </a:r>
                      <a:endParaRPr kumimoji="0" lang="en-US" altLang="en-US" sz="2000" b="0" i="0" u="none" strike="noStrike" cap="none" normalizeH="0" baseline="0">
                        <a:ln>
                          <a:noFill/>
                        </a:ln>
                        <a:solidFill>
                          <a:schemeClr val="accent2"/>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B</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D</a:t>
                      </a:r>
                      <a:endPar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46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E</a:t>
                      </a:r>
                      <a:endPar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F</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G</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I/J</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K</a:t>
                      </a:r>
                      <a:endPar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546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L</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P</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Q</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S</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T</a:t>
                      </a:r>
                      <a:endPar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134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U</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V</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W</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rPr>
                        <a:t>X</a:t>
                      </a:r>
                      <a:endParaRPr kumimoji="0" lang="en-US" altLang="en-US" sz="20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anose="05000000000000000000" pitchFamily="2" charset="2"/>
                        <a:buNone/>
                      </a:pPr>
                      <a:r>
                        <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rPr>
                        <a:t>Z</a:t>
                      </a:r>
                      <a:endParaRPr kumimoji="0" lang="en-US" altLang="en-US" sz="2000" b="0" i="0" u="none" strike="noStrike" cap="none" normalizeH="0" baseline="0" dirty="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Encrypting and Decrypting</a:t>
            </a:r>
            <a:endParaRPr lang="en-IN" dirty="0"/>
          </a:p>
        </p:txBody>
      </p:sp>
      <p:sp>
        <p:nvSpPr>
          <p:cNvPr id="3" name="Content Placeholder 2"/>
          <p:cNvSpPr>
            <a:spLocks noGrp="1"/>
          </p:cNvSpPr>
          <p:nvPr>
            <p:ph idx="1"/>
          </p:nvPr>
        </p:nvSpPr>
        <p:spPr/>
        <p:txBody>
          <a:bodyPr/>
          <a:lstStyle/>
          <a:p>
            <a:pPr marL="533400" indent="-533400" algn="just">
              <a:lnSpc>
                <a:spcPct val="80000"/>
              </a:lnSpc>
            </a:pPr>
            <a:r>
              <a:rPr lang="en-AU" altLang="en-US" dirty="0">
                <a:latin typeface="Times New Roman" panose="02020603050405020304" pitchFamily="18" charset="0"/>
                <a:cs typeface="Times New Roman" panose="02020603050405020304" pitchFamily="18" charset="0"/>
              </a:rPr>
              <a:t>plaintext is encrypted two letters at a time </a:t>
            </a:r>
            <a:endParaRPr lang="en-AU" altLang="en-US" dirty="0">
              <a:latin typeface="Times New Roman" panose="02020603050405020304" pitchFamily="18" charset="0"/>
              <a:cs typeface="Times New Roman" panose="02020603050405020304" pitchFamily="18" charset="0"/>
            </a:endParaRPr>
          </a:p>
          <a:p>
            <a:pPr marL="914400" lvl="1" indent="-457200" algn="just">
              <a:lnSpc>
                <a:spcPct val="80000"/>
              </a:lnSpc>
              <a:buFontTx/>
              <a:buAutoNum type="arabicPeriod"/>
            </a:pPr>
            <a:r>
              <a:rPr lang="en-AU" altLang="en-US" dirty="0">
                <a:latin typeface="Times New Roman" panose="02020603050405020304" pitchFamily="18" charset="0"/>
                <a:cs typeface="Times New Roman" panose="02020603050405020304" pitchFamily="18" charset="0"/>
              </a:rPr>
              <a:t>if a pair is a repeated letter, insert filler like 'X’</a:t>
            </a:r>
            <a:endParaRPr lang="en-AU" altLang="en-US" dirty="0">
              <a:latin typeface="Times New Roman" panose="02020603050405020304" pitchFamily="18" charset="0"/>
              <a:cs typeface="Times New Roman" panose="02020603050405020304" pitchFamily="18" charset="0"/>
            </a:endParaRPr>
          </a:p>
          <a:p>
            <a:pPr marL="914400" lvl="1" indent="-457200" algn="just">
              <a:lnSpc>
                <a:spcPct val="80000"/>
              </a:lnSpc>
              <a:buFontTx/>
              <a:buAutoNum type="arabicPeriod"/>
            </a:pPr>
            <a:r>
              <a:rPr lang="en-AU" altLang="en-US" dirty="0">
                <a:latin typeface="Times New Roman" panose="02020603050405020304" pitchFamily="18" charset="0"/>
                <a:cs typeface="Times New Roman" panose="02020603050405020304" pitchFamily="18" charset="0"/>
              </a:rPr>
              <a:t>if both letters fall in the same row, replace each with letter to right	(wrapping back to start from end) </a:t>
            </a:r>
            <a:endParaRPr lang="en-AU" altLang="en-US" dirty="0">
              <a:latin typeface="Times New Roman" panose="02020603050405020304" pitchFamily="18" charset="0"/>
              <a:cs typeface="Times New Roman" panose="02020603050405020304" pitchFamily="18" charset="0"/>
            </a:endParaRPr>
          </a:p>
          <a:p>
            <a:pPr marL="914400" lvl="1" indent="-457200" algn="just">
              <a:lnSpc>
                <a:spcPct val="80000"/>
              </a:lnSpc>
              <a:buFontTx/>
              <a:buAutoNum type="arabicPeriod"/>
            </a:pPr>
            <a:r>
              <a:rPr lang="en-AU" altLang="en-US" dirty="0">
                <a:latin typeface="Times New Roman" panose="02020603050405020304" pitchFamily="18" charset="0"/>
                <a:cs typeface="Times New Roman" panose="02020603050405020304" pitchFamily="18" charset="0"/>
              </a:rPr>
              <a:t>if both letters fall in the same column, replace each with the letter below it (again wrapping to top from bottom)</a:t>
            </a:r>
            <a:endParaRPr lang="en-AU" altLang="en-US" dirty="0">
              <a:latin typeface="Times New Roman" panose="02020603050405020304" pitchFamily="18" charset="0"/>
              <a:cs typeface="Times New Roman" panose="02020603050405020304" pitchFamily="18" charset="0"/>
            </a:endParaRPr>
          </a:p>
          <a:p>
            <a:pPr marL="914400" lvl="1" indent="-457200" algn="just">
              <a:lnSpc>
                <a:spcPct val="80000"/>
              </a:lnSpc>
              <a:buFontTx/>
              <a:buAutoNum type="arabicPeriod"/>
            </a:pPr>
            <a:r>
              <a:rPr lang="en-AU" altLang="en-US" dirty="0">
                <a:latin typeface="Times New Roman" panose="02020603050405020304" pitchFamily="18" charset="0"/>
                <a:cs typeface="Times New Roman" panose="02020603050405020304" pitchFamily="18" charset="0"/>
              </a:rPr>
              <a:t>otherwise each letter is replaced by the letter in the same row and in the column of the other letter of the pair</a:t>
            </a:r>
            <a:endParaRPr lang="en-AU" altLang="en-US" sz="2400"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Security of Playfair Cipher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90000"/>
              </a:lnSpc>
            </a:pPr>
            <a:r>
              <a:rPr lang="en-AU" altLang="en-US" sz="2800" dirty="0">
                <a:latin typeface="Times New Roman" panose="02020603050405020304" pitchFamily="18" charset="0"/>
                <a:cs typeface="Times New Roman" panose="02020603050405020304" pitchFamily="18" charset="0"/>
              </a:rPr>
              <a:t>security much improved over monoalphabetic</a:t>
            </a:r>
            <a:endParaRPr lang="en-AU" altLang="en-US" sz="28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since have 26 x 26 = 676 </a:t>
            </a:r>
            <a:r>
              <a:rPr lang="en-AU" altLang="en-US" sz="2800" dirty="0" err="1">
                <a:latin typeface="Times New Roman" panose="02020603050405020304" pitchFamily="18" charset="0"/>
                <a:cs typeface="Times New Roman" panose="02020603050405020304" pitchFamily="18" charset="0"/>
              </a:rPr>
              <a:t>digrams</a:t>
            </a:r>
            <a:r>
              <a:rPr lang="en-AU" altLang="en-US" sz="2800" dirty="0">
                <a:latin typeface="Times New Roman" panose="02020603050405020304" pitchFamily="18" charset="0"/>
                <a:cs typeface="Times New Roman" panose="02020603050405020304" pitchFamily="18" charset="0"/>
              </a:rPr>
              <a:t> </a:t>
            </a:r>
            <a:endParaRPr lang="en-AU" altLang="en-US" sz="28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would need a 676 entry frequency table to analyse (verses 26 for a monoalphabetic) </a:t>
            </a:r>
            <a:endParaRPr lang="en-AU" altLang="en-US" sz="28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and correspondingly more ciphertext </a:t>
            </a:r>
            <a:endParaRPr lang="en-AU" altLang="en-US" sz="28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was widely used for many years</a:t>
            </a:r>
            <a:endParaRPr lang="en-AU" altLang="en-US" sz="2800" dirty="0">
              <a:latin typeface="Times New Roman" panose="02020603050405020304" pitchFamily="18" charset="0"/>
              <a:cs typeface="Times New Roman" panose="02020603050405020304" pitchFamily="18" charset="0"/>
            </a:endParaRPr>
          </a:p>
          <a:p>
            <a:pPr lvl="1" algn="just">
              <a:lnSpc>
                <a:spcPct val="90000"/>
              </a:lnSpc>
            </a:pPr>
            <a:r>
              <a:rPr lang="en-AU" altLang="en-US" sz="2400" dirty="0" err="1">
                <a:latin typeface="Times New Roman" panose="02020603050405020304" pitchFamily="18" charset="0"/>
                <a:cs typeface="Times New Roman" panose="02020603050405020304" pitchFamily="18" charset="0"/>
              </a:rPr>
              <a:t>eg.</a:t>
            </a:r>
            <a:r>
              <a:rPr lang="en-AU" altLang="en-US" sz="2400" dirty="0">
                <a:latin typeface="Times New Roman" panose="02020603050405020304" pitchFamily="18" charset="0"/>
                <a:cs typeface="Times New Roman" panose="02020603050405020304" pitchFamily="18" charset="0"/>
              </a:rPr>
              <a:t> by US &amp; British military in WW1</a:t>
            </a:r>
            <a:endParaRPr lang="en-AU" altLang="en-US" sz="24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it </a:t>
            </a:r>
            <a:r>
              <a:rPr lang="en-AU" altLang="en-US" sz="2800" b="1" dirty="0">
                <a:latin typeface="Times New Roman" panose="02020603050405020304" pitchFamily="18" charset="0"/>
                <a:cs typeface="Times New Roman" panose="02020603050405020304" pitchFamily="18" charset="0"/>
              </a:rPr>
              <a:t>can</a:t>
            </a:r>
            <a:r>
              <a:rPr lang="en-AU" altLang="en-US" sz="2800" dirty="0">
                <a:latin typeface="Times New Roman" panose="02020603050405020304" pitchFamily="18" charset="0"/>
                <a:cs typeface="Times New Roman" panose="02020603050405020304" pitchFamily="18" charset="0"/>
              </a:rPr>
              <a:t> be broken, given a few hundred letters </a:t>
            </a:r>
            <a:endParaRPr lang="en-AU" altLang="en-US" sz="2800" dirty="0">
              <a:latin typeface="Times New Roman" panose="02020603050405020304" pitchFamily="18" charset="0"/>
              <a:cs typeface="Times New Roman" panose="02020603050405020304" pitchFamily="18" charset="0"/>
            </a:endParaRPr>
          </a:p>
          <a:p>
            <a:pPr algn="just">
              <a:lnSpc>
                <a:spcPct val="90000"/>
              </a:lnSpc>
            </a:pPr>
            <a:r>
              <a:rPr lang="en-AU" altLang="en-US" sz="2800" dirty="0">
                <a:latin typeface="Times New Roman" panose="02020603050405020304" pitchFamily="18" charset="0"/>
                <a:cs typeface="Times New Roman" panose="02020603050405020304" pitchFamily="18" charset="0"/>
              </a:rPr>
              <a:t>since still has much of plaintext structure </a:t>
            </a:r>
            <a:endParaRPr lang="en-AU" altLang="en-US" sz="2800" dirty="0">
              <a:latin typeface="Times New Roman" panose="02020603050405020304" pitchFamily="18" charset="0"/>
              <a:cs typeface="Times New Roman" panose="02020603050405020304" pitchFamily="18" charset="0"/>
            </a:endParaRPr>
          </a:p>
          <a:p>
            <a:pPr marL="0" indent="0" algn="just">
              <a:buNone/>
            </a:pP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Polyalphabetic Ciphers</a:t>
            </a:r>
            <a:endParaRPr lang="en-IN" dirty="0"/>
          </a:p>
        </p:txBody>
      </p:sp>
      <p:sp>
        <p:nvSpPr>
          <p:cNvPr id="3" name="Content Placeholder 2"/>
          <p:cNvSpPr>
            <a:spLocks noGrp="1"/>
          </p:cNvSpPr>
          <p:nvPr>
            <p:ph idx="1"/>
          </p:nvPr>
        </p:nvSpPr>
        <p:spPr/>
        <p:txBody>
          <a:bodyPr/>
          <a:lstStyle/>
          <a:p>
            <a:pPr algn="just"/>
            <a:r>
              <a:rPr lang="en-AU" altLang="en-US" sz="2800" b="1" dirty="0">
                <a:latin typeface="Times New Roman" panose="02020603050405020304" pitchFamily="18" charset="0"/>
                <a:cs typeface="Times New Roman" panose="02020603050405020304" pitchFamily="18" charset="0"/>
              </a:rPr>
              <a:t>polyalphabetic substitution ciphers</a:t>
            </a:r>
            <a:r>
              <a:rPr lang="en-AU" altLang="en-US" sz="2800" dirty="0">
                <a:latin typeface="Times New Roman" panose="02020603050405020304" pitchFamily="18" charset="0"/>
                <a:cs typeface="Times New Roman" panose="02020603050405020304" pitchFamily="18" charset="0"/>
              </a:rPr>
              <a:t>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improve security using multiple cipher alphabets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make cryptanalysis harder with more alphabets to guess and flatter frequency distribution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use a key to select which alphabet is used for each letter of the message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use each alphabet in turn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repeat from start after end of key is reached </a:t>
            </a:r>
            <a:endParaRPr lang="en-AU" altLang="en-US"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Model of Network Security</a:t>
            </a:r>
            <a:endParaRPr lang="en-IN" dirty="0"/>
          </a:p>
        </p:txBody>
      </p:sp>
      <p:sp>
        <p:nvSpPr>
          <p:cNvPr id="3" name="Content Placeholder 2"/>
          <p:cNvSpPr>
            <a:spLocks noGrp="1"/>
          </p:cNvSpPr>
          <p:nvPr>
            <p:ph idx="1"/>
          </p:nvPr>
        </p:nvSpPr>
        <p:spPr/>
        <p:txBody>
          <a:bodyPr/>
          <a:lstStyle/>
          <a:p>
            <a:pPr algn="just"/>
            <a:r>
              <a:rPr lang="en-US" sz="2600" dirty="0">
                <a:latin typeface="Times New Roman" panose="02020603050405020304" pitchFamily="18" charset="0"/>
                <a:cs typeface="Times New Roman" panose="02020603050405020304" pitchFamily="18" charset="0"/>
              </a:rPr>
              <a:t>A message is to be transferred from one party to another across some sort of Internet service. </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two parties, who are the principals in this transaction, must cooperate for the exchange to take place. </a:t>
            </a:r>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A logical information channel is established by defining a route through the Internet from source to destination and by the cooperative use of communication protocols (e.g., TCP/IP) by the two principals.</a:t>
            </a:r>
            <a:endParaRPr lang="en-IN" sz="2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Vigenère Cipher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AU" altLang="en-US" dirty="0">
                <a:latin typeface="Times New Roman" panose="02020603050405020304" pitchFamily="18" charset="0"/>
                <a:cs typeface="Times New Roman" panose="02020603050405020304" pitchFamily="18" charset="0"/>
              </a:rPr>
              <a:t>simplest polyalphabetic substitution cipher</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effectively multiple </a:t>
            </a:r>
            <a:r>
              <a:rPr lang="en-AU" altLang="en-US" dirty="0" err="1">
                <a:latin typeface="Times New Roman" panose="02020603050405020304" pitchFamily="18" charset="0"/>
                <a:cs typeface="Times New Roman" panose="02020603050405020304" pitchFamily="18" charset="0"/>
              </a:rPr>
              <a:t>caesar</a:t>
            </a:r>
            <a:r>
              <a:rPr lang="en-AU" altLang="en-US" dirty="0">
                <a:latin typeface="Times New Roman" panose="02020603050405020304" pitchFamily="18" charset="0"/>
                <a:cs typeface="Times New Roman" panose="02020603050405020304" pitchFamily="18" charset="0"/>
              </a:rPr>
              <a:t> ciphers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key is multiple letters long K = k</a:t>
            </a:r>
            <a:r>
              <a:rPr lang="en-AU" altLang="en-US" baseline="-25000" dirty="0">
                <a:latin typeface="Times New Roman" panose="02020603050405020304" pitchFamily="18" charset="0"/>
                <a:cs typeface="Times New Roman" panose="02020603050405020304" pitchFamily="18" charset="0"/>
              </a:rPr>
              <a:t>1</a:t>
            </a:r>
            <a:r>
              <a:rPr lang="en-AU" altLang="en-US" dirty="0">
                <a:latin typeface="Times New Roman" panose="02020603050405020304" pitchFamily="18" charset="0"/>
                <a:cs typeface="Times New Roman" panose="02020603050405020304" pitchFamily="18" charset="0"/>
              </a:rPr>
              <a:t> k</a:t>
            </a:r>
            <a:r>
              <a:rPr lang="en-AU" altLang="en-US" baseline="-25000" dirty="0">
                <a:latin typeface="Times New Roman" panose="02020603050405020304" pitchFamily="18" charset="0"/>
                <a:cs typeface="Times New Roman" panose="02020603050405020304" pitchFamily="18" charset="0"/>
              </a:rPr>
              <a:t>2</a:t>
            </a:r>
            <a:r>
              <a:rPr lang="en-AU" altLang="en-US" dirty="0">
                <a:latin typeface="Times New Roman" panose="02020603050405020304" pitchFamily="18" charset="0"/>
                <a:cs typeface="Times New Roman" panose="02020603050405020304" pitchFamily="18" charset="0"/>
              </a:rPr>
              <a:t> ... </a:t>
            </a:r>
            <a:r>
              <a:rPr lang="en-AU" altLang="en-US" dirty="0" err="1">
                <a:latin typeface="Times New Roman" panose="02020603050405020304" pitchFamily="18" charset="0"/>
                <a:cs typeface="Times New Roman" panose="02020603050405020304" pitchFamily="18" charset="0"/>
              </a:rPr>
              <a:t>k</a:t>
            </a:r>
            <a:r>
              <a:rPr lang="en-AU" altLang="en-US" baseline="-25000" dirty="0" err="1">
                <a:latin typeface="Times New Roman" panose="02020603050405020304" pitchFamily="18" charset="0"/>
                <a:cs typeface="Times New Roman" panose="02020603050405020304" pitchFamily="18" charset="0"/>
              </a:rPr>
              <a:t>d</a:t>
            </a:r>
            <a:r>
              <a:rPr lang="en-AU" altLang="en-US" dirty="0">
                <a:latin typeface="Times New Roman" panose="02020603050405020304" pitchFamily="18" charset="0"/>
                <a:cs typeface="Times New Roman" panose="02020603050405020304" pitchFamily="18" charset="0"/>
              </a:rPr>
              <a:t> </a:t>
            </a:r>
            <a:endParaRPr lang="en-AU" altLang="en-US" dirty="0">
              <a:latin typeface="Times New Roman" panose="02020603050405020304" pitchFamily="18" charset="0"/>
              <a:cs typeface="Times New Roman" panose="02020603050405020304" pitchFamily="18" charset="0"/>
            </a:endParaRPr>
          </a:p>
          <a:p>
            <a:r>
              <a:rPr lang="en-AU" altLang="en-US" dirty="0" err="1">
                <a:latin typeface="Times New Roman" panose="02020603050405020304" pitchFamily="18" charset="0"/>
                <a:cs typeface="Times New Roman" panose="02020603050405020304" pitchFamily="18" charset="0"/>
              </a:rPr>
              <a:t>i</a:t>
            </a:r>
            <a:r>
              <a:rPr lang="en-AU" altLang="en-US" baseline="30000" dirty="0" err="1">
                <a:latin typeface="Times New Roman" panose="02020603050405020304" pitchFamily="18" charset="0"/>
                <a:cs typeface="Times New Roman" panose="02020603050405020304" pitchFamily="18" charset="0"/>
              </a:rPr>
              <a:t>th</a:t>
            </a:r>
            <a:r>
              <a:rPr lang="en-AU" altLang="en-US" dirty="0">
                <a:latin typeface="Times New Roman" panose="02020603050405020304" pitchFamily="18" charset="0"/>
                <a:cs typeface="Times New Roman" panose="02020603050405020304" pitchFamily="18" charset="0"/>
              </a:rPr>
              <a:t> letter specifies </a:t>
            </a:r>
            <a:r>
              <a:rPr lang="en-AU" altLang="en-US" dirty="0" err="1">
                <a:latin typeface="Times New Roman" panose="02020603050405020304" pitchFamily="18" charset="0"/>
                <a:cs typeface="Times New Roman" panose="02020603050405020304" pitchFamily="18" charset="0"/>
              </a:rPr>
              <a:t>i</a:t>
            </a:r>
            <a:r>
              <a:rPr lang="en-AU" altLang="en-US" baseline="30000" dirty="0" err="1">
                <a:latin typeface="Times New Roman" panose="02020603050405020304" pitchFamily="18" charset="0"/>
                <a:cs typeface="Times New Roman" panose="02020603050405020304" pitchFamily="18" charset="0"/>
              </a:rPr>
              <a:t>th</a:t>
            </a:r>
            <a:r>
              <a:rPr lang="en-AU" altLang="en-US" dirty="0">
                <a:latin typeface="Times New Roman" panose="02020603050405020304" pitchFamily="18" charset="0"/>
                <a:cs typeface="Times New Roman" panose="02020603050405020304" pitchFamily="18" charset="0"/>
              </a:rPr>
              <a:t> alphabet to use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use each alphabet in turn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repeat from start after d letters in message</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decryption simply works in reverse </a:t>
            </a:r>
            <a:endParaRPr lang="en-AU" alt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 of </a:t>
            </a:r>
            <a:r>
              <a:rPr lang="en-AU" altLang="en-US" dirty="0"/>
              <a:t>Vigenère Cipher</a:t>
            </a:r>
            <a:endParaRPr lang="en-IN" dirty="0"/>
          </a:p>
        </p:txBody>
      </p:sp>
      <p:sp>
        <p:nvSpPr>
          <p:cNvPr id="3" name="Content Placeholder 2"/>
          <p:cNvSpPr>
            <a:spLocks noGrp="1"/>
          </p:cNvSpPr>
          <p:nvPr>
            <p:ph idx="1"/>
          </p:nvPr>
        </p:nvSpPr>
        <p:spPr/>
        <p:txBody>
          <a:bodyPr/>
          <a:lstStyle/>
          <a:p>
            <a:r>
              <a:rPr lang="en-AU" altLang="en-US" sz="2800" dirty="0"/>
              <a:t>write the plaintext out </a:t>
            </a:r>
            <a:endParaRPr lang="en-AU" altLang="en-US" sz="2800" dirty="0"/>
          </a:p>
          <a:p>
            <a:r>
              <a:rPr lang="en-AU" altLang="en-US" sz="2800" dirty="0"/>
              <a:t>write the keyword repeated above it</a:t>
            </a:r>
            <a:endParaRPr lang="en-AU" altLang="en-US" sz="2800" dirty="0"/>
          </a:p>
          <a:p>
            <a:r>
              <a:rPr lang="en-AU" altLang="en-US" sz="2800" dirty="0"/>
              <a:t>use each key letter as a </a:t>
            </a:r>
            <a:r>
              <a:rPr lang="en-AU" altLang="en-US" sz="2800" dirty="0" err="1"/>
              <a:t>caesar</a:t>
            </a:r>
            <a:r>
              <a:rPr lang="en-AU" altLang="en-US" sz="2800" dirty="0"/>
              <a:t> cipher key </a:t>
            </a:r>
            <a:endParaRPr lang="en-AU" altLang="en-US" sz="2800" dirty="0"/>
          </a:p>
          <a:p>
            <a:r>
              <a:rPr lang="en-AU" altLang="en-US" sz="2800" dirty="0"/>
              <a:t>encrypt the corresponding plaintext letter</a:t>
            </a:r>
            <a:endParaRPr lang="en-AU" altLang="en-US" sz="2800" dirty="0"/>
          </a:p>
          <a:p>
            <a:r>
              <a:rPr lang="en-US" altLang="en-US" sz="2800" dirty="0" err="1"/>
              <a:t>eg</a:t>
            </a:r>
            <a:r>
              <a:rPr lang="en-US" altLang="en-US" sz="2800" dirty="0"/>
              <a:t> using keyword </a:t>
            </a:r>
            <a:r>
              <a:rPr lang="en-US" altLang="en-US" sz="2800" i="1" dirty="0"/>
              <a:t>deceptive</a:t>
            </a:r>
            <a:endParaRPr lang="en-AU" altLang="en-US" sz="2800" i="1" dirty="0"/>
          </a:p>
          <a:p>
            <a:pPr lvl="1">
              <a:buFont typeface="Wingdings" panose="05000000000000000000" pitchFamily="2" charset="2"/>
              <a:buNone/>
            </a:pPr>
            <a:r>
              <a:rPr lang="en-AU" altLang="en-US" sz="2400" dirty="0">
                <a:latin typeface="Courier" charset="0"/>
              </a:rPr>
              <a:t>key:       </a:t>
            </a:r>
            <a:r>
              <a:rPr lang="en-AU" altLang="en-US" sz="2400" dirty="0" err="1">
                <a:latin typeface="Courier" charset="0"/>
              </a:rPr>
              <a:t>deceptivedeceptivedeceptive</a:t>
            </a:r>
            <a:endParaRPr lang="en-AU" altLang="en-US" sz="2400" dirty="0">
              <a:latin typeface="Courier" charset="0"/>
            </a:endParaRPr>
          </a:p>
          <a:p>
            <a:pPr lvl="1">
              <a:buFont typeface="Wingdings" panose="05000000000000000000" pitchFamily="2" charset="2"/>
              <a:buNone/>
            </a:pPr>
            <a:r>
              <a:rPr lang="en-AU" altLang="en-US" sz="2400" dirty="0">
                <a:latin typeface="Courier" charset="0"/>
              </a:rPr>
              <a:t>plaintext: </a:t>
            </a:r>
            <a:r>
              <a:rPr lang="en-AU" altLang="en-US" sz="2400" dirty="0" err="1">
                <a:latin typeface="Courier" charset="0"/>
              </a:rPr>
              <a:t>wearediscoveredsaveyourself</a:t>
            </a:r>
            <a:endParaRPr lang="en-AU" altLang="en-US" sz="2400" dirty="0">
              <a:latin typeface="Courier" charset="0"/>
            </a:endParaRPr>
          </a:p>
          <a:p>
            <a:pPr lvl="1">
              <a:buFont typeface="Wingdings" panose="05000000000000000000" pitchFamily="2" charset="2"/>
              <a:buNone/>
            </a:pPr>
            <a:r>
              <a:rPr lang="en-AU" altLang="en-US" sz="2400" dirty="0" err="1">
                <a:latin typeface="Courier" charset="0"/>
              </a:rPr>
              <a:t>ciphertext:ZICVTWQNGRZGVTWAVZHCQYGLMGJ</a:t>
            </a:r>
            <a:endParaRPr lang="en-AU" altLang="en-US" sz="2400" dirty="0">
              <a:latin typeface="Courier" charset="0"/>
            </a:endParaRPr>
          </a:p>
          <a:p>
            <a:pPr lvl="1">
              <a:buFont typeface="Wingdings" panose="05000000000000000000" pitchFamily="2" charset="2"/>
              <a:buNone/>
            </a:pPr>
            <a:r>
              <a:rPr lang="en-AU" altLang="en-US" sz="2400" dirty="0"/>
              <a:t> </a:t>
            </a:r>
            <a:endParaRPr lang="en-AU" altLang="en-US" sz="2400" dirty="0"/>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Aids</a:t>
            </a:r>
            <a:endParaRPr lang="en-IN" dirty="0"/>
          </a:p>
        </p:txBody>
      </p:sp>
      <p:sp>
        <p:nvSpPr>
          <p:cNvPr id="3" name="Content Placeholder 2"/>
          <p:cNvSpPr>
            <a:spLocks noGrp="1"/>
          </p:cNvSpPr>
          <p:nvPr>
            <p:ph idx="1"/>
          </p:nvPr>
        </p:nvSpPr>
        <p:spPr/>
        <p:txBody>
          <a:bodyPr/>
          <a:lstStyle/>
          <a:p>
            <a:pPr algn="just"/>
            <a:r>
              <a:rPr lang="en-AU" altLang="en-US" dirty="0">
                <a:latin typeface="Times New Roman" panose="02020603050405020304" pitchFamily="18" charset="0"/>
                <a:cs typeface="Times New Roman" panose="02020603050405020304" pitchFamily="18" charset="0"/>
              </a:rPr>
              <a:t>simple aids can assist with </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/decryption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a </a:t>
            </a:r>
            <a:r>
              <a:rPr lang="en-AU" altLang="en-US" b="1" dirty="0">
                <a:latin typeface="Times New Roman" panose="02020603050405020304" pitchFamily="18" charset="0"/>
                <a:cs typeface="Times New Roman" panose="02020603050405020304" pitchFamily="18" charset="0"/>
              </a:rPr>
              <a:t>Saint-Cyr Slide</a:t>
            </a:r>
            <a:r>
              <a:rPr lang="en-AU" altLang="en-US" dirty="0">
                <a:latin typeface="Times New Roman" panose="02020603050405020304" pitchFamily="18" charset="0"/>
                <a:cs typeface="Times New Roman" panose="02020603050405020304" pitchFamily="18" charset="0"/>
              </a:rPr>
              <a:t> is a simple manual aid </a:t>
            </a:r>
            <a:endParaRPr lang="en-AU" altLang="en-US" dirty="0">
              <a:latin typeface="Times New Roman" panose="02020603050405020304" pitchFamily="18" charset="0"/>
              <a:cs typeface="Times New Roman" panose="02020603050405020304" pitchFamily="18" charset="0"/>
            </a:endParaRPr>
          </a:p>
          <a:p>
            <a:pPr lvl="1" algn="just"/>
            <a:r>
              <a:rPr lang="en-AU" altLang="en-US" dirty="0">
                <a:latin typeface="Times New Roman" panose="02020603050405020304" pitchFamily="18" charset="0"/>
                <a:cs typeface="Times New Roman" panose="02020603050405020304" pitchFamily="18" charset="0"/>
              </a:rPr>
              <a:t>a slide with repeated alphabet </a:t>
            </a:r>
            <a:endParaRPr lang="en-AU" altLang="en-US" dirty="0">
              <a:latin typeface="Times New Roman" panose="02020603050405020304" pitchFamily="18" charset="0"/>
              <a:cs typeface="Times New Roman" panose="02020603050405020304" pitchFamily="18" charset="0"/>
            </a:endParaRPr>
          </a:p>
          <a:p>
            <a:pPr lvl="1" algn="just"/>
            <a:r>
              <a:rPr lang="en-AU" altLang="en-US" dirty="0">
                <a:latin typeface="Times New Roman" panose="02020603050405020304" pitchFamily="18" charset="0"/>
                <a:cs typeface="Times New Roman" panose="02020603050405020304" pitchFamily="18" charset="0"/>
              </a:rPr>
              <a:t>line up plaintext 'A' with key letter, </a:t>
            </a:r>
            <a:r>
              <a:rPr lang="en-AU" altLang="en-US" dirty="0" err="1">
                <a:latin typeface="Times New Roman" panose="02020603050405020304" pitchFamily="18" charset="0"/>
                <a:cs typeface="Times New Roman" panose="02020603050405020304" pitchFamily="18" charset="0"/>
              </a:rPr>
              <a:t>eg</a:t>
            </a:r>
            <a:r>
              <a:rPr lang="en-AU" altLang="en-US" dirty="0">
                <a:latin typeface="Times New Roman" panose="02020603050405020304" pitchFamily="18" charset="0"/>
                <a:cs typeface="Times New Roman" panose="02020603050405020304" pitchFamily="18" charset="0"/>
              </a:rPr>
              <a:t> 'C' </a:t>
            </a:r>
            <a:endParaRPr lang="en-AU" altLang="en-US" dirty="0">
              <a:latin typeface="Times New Roman" panose="02020603050405020304" pitchFamily="18" charset="0"/>
              <a:cs typeface="Times New Roman" panose="02020603050405020304" pitchFamily="18" charset="0"/>
            </a:endParaRPr>
          </a:p>
          <a:p>
            <a:pPr lvl="1" algn="just"/>
            <a:r>
              <a:rPr lang="en-AU" altLang="en-US" dirty="0">
                <a:latin typeface="Times New Roman" panose="02020603050405020304" pitchFamily="18" charset="0"/>
                <a:cs typeface="Times New Roman" panose="02020603050405020304" pitchFamily="18" charset="0"/>
              </a:rPr>
              <a:t>then read off any mapping for key letter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can bend round into a </a:t>
            </a:r>
            <a:r>
              <a:rPr lang="en-AU" altLang="en-US" b="1" dirty="0">
                <a:latin typeface="Times New Roman" panose="02020603050405020304" pitchFamily="18" charset="0"/>
                <a:cs typeface="Times New Roman" panose="02020603050405020304" pitchFamily="18" charset="0"/>
              </a:rPr>
              <a:t>cipher disk</a:t>
            </a:r>
            <a:r>
              <a:rPr lang="en-AU" altLang="en-US" dirty="0">
                <a:latin typeface="Times New Roman" panose="02020603050405020304" pitchFamily="18" charset="0"/>
                <a:cs typeface="Times New Roman" panose="02020603050405020304" pitchFamily="18" charset="0"/>
              </a:rPr>
              <a:t> </a:t>
            </a:r>
            <a:endParaRPr lang="en-AU" altLang="en-US" dirty="0">
              <a:latin typeface="Times New Roman" panose="02020603050405020304" pitchFamily="18" charset="0"/>
              <a:cs typeface="Times New Roman" panose="02020603050405020304" pitchFamily="18" charset="0"/>
            </a:endParaRPr>
          </a:p>
          <a:p>
            <a:pPr algn="just"/>
            <a:r>
              <a:rPr lang="en-AU" altLang="en-US" dirty="0">
                <a:latin typeface="Times New Roman" panose="02020603050405020304" pitchFamily="18" charset="0"/>
                <a:cs typeface="Times New Roman" panose="02020603050405020304" pitchFamily="18" charset="0"/>
              </a:rPr>
              <a:t>or expand into a </a:t>
            </a:r>
            <a:r>
              <a:rPr lang="en-AU" altLang="en-US" b="1" dirty="0">
                <a:latin typeface="Times New Roman" panose="02020603050405020304" pitchFamily="18" charset="0"/>
                <a:cs typeface="Times New Roman" panose="02020603050405020304" pitchFamily="18" charset="0"/>
              </a:rPr>
              <a:t>Vigenère Tableau</a:t>
            </a:r>
            <a:endParaRPr lang="en-AU" alt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of </a:t>
            </a:r>
            <a:r>
              <a:rPr lang="en-AU" altLang="en-US" dirty="0"/>
              <a:t>Vigenère Ciphers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US" altLang="en-US" dirty="0">
                <a:latin typeface="Times New Roman" panose="02020603050405020304" pitchFamily="18" charset="0"/>
                <a:cs typeface="Times New Roman" panose="02020603050405020304" pitchFamily="18" charset="0"/>
              </a:rPr>
              <a:t>have multiple ciphertext letters for each plaintext letter</a:t>
            </a: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hence letter frequencies are obscured</a:t>
            </a: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but not totally lost</a:t>
            </a: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start with letter frequencies</a:t>
            </a:r>
            <a:endParaRPr lang="en-US" altLang="en-US" dirty="0">
              <a:latin typeface="Times New Roman" panose="02020603050405020304" pitchFamily="18" charset="0"/>
              <a:cs typeface="Times New Roman" panose="02020603050405020304" pitchFamily="18" charset="0"/>
            </a:endParaRPr>
          </a:p>
          <a:p>
            <a:pPr lvl="1" algn="just"/>
            <a:r>
              <a:rPr lang="en-US" altLang="en-US" dirty="0">
                <a:latin typeface="Times New Roman" panose="02020603050405020304" pitchFamily="18" charset="0"/>
                <a:cs typeface="Times New Roman" panose="02020603050405020304" pitchFamily="18" charset="0"/>
              </a:rPr>
              <a:t>see if look monoalphabetic or not</a:t>
            </a:r>
            <a:endParaRPr lang="en-US"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if not, then need to determine number of alphabets, since then can attach each</a:t>
            </a:r>
            <a:endParaRPr lang="en-AU" alt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Autokey Cipher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altLang="en-US" sz="2800" dirty="0">
                <a:latin typeface="Times New Roman" panose="02020603050405020304" pitchFamily="18" charset="0"/>
                <a:cs typeface="Times New Roman" panose="02020603050405020304" pitchFamily="18" charset="0"/>
              </a:rPr>
              <a:t>ideally want a key as long as the message</a:t>
            </a:r>
            <a:endParaRPr lang="en-AU" altLang="en-US" sz="2800" dirty="0">
              <a:latin typeface="Times New Roman" panose="02020603050405020304" pitchFamily="18" charset="0"/>
              <a:cs typeface="Times New Roman" panose="02020603050405020304" pitchFamily="18" charset="0"/>
            </a:endParaRPr>
          </a:p>
          <a:p>
            <a:r>
              <a:rPr lang="en-AU" altLang="en-US" sz="2800" dirty="0">
                <a:latin typeface="Times New Roman" panose="02020603050405020304" pitchFamily="18" charset="0"/>
                <a:cs typeface="Times New Roman" panose="02020603050405020304" pitchFamily="18" charset="0"/>
              </a:rPr>
              <a:t>Vigenère proposed the </a:t>
            </a:r>
            <a:r>
              <a:rPr lang="en-AU" altLang="en-US" sz="2800" b="1" dirty="0">
                <a:latin typeface="Times New Roman" panose="02020603050405020304" pitchFamily="18" charset="0"/>
                <a:cs typeface="Times New Roman" panose="02020603050405020304" pitchFamily="18" charset="0"/>
              </a:rPr>
              <a:t>autokey</a:t>
            </a:r>
            <a:r>
              <a:rPr lang="en-AU" altLang="en-US" sz="2800" dirty="0">
                <a:latin typeface="Times New Roman" panose="02020603050405020304" pitchFamily="18" charset="0"/>
                <a:cs typeface="Times New Roman" panose="02020603050405020304" pitchFamily="18" charset="0"/>
              </a:rPr>
              <a:t> cipher </a:t>
            </a:r>
            <a:endParaRPr lang="en-AU" altLang="en-US" sz="2800" dirty="0">
              <a:latin typeface="Times New Roman" panose="02020603050405020304" pitchFamily="18" charset="0"/>
              <a:cs typeface="Times New Roman" panose="02020603050405020304" pitchFamily="18" charset="0"/>
            </a:endParaRPr>
          </a:p>
          <a:p>
            <a:r>
              <a:rPr lang="en-AU" altLang="en-US" sz="2800" dirty="0">
                <a:latin typeface="Times New Roman" panose="02020603050405020304" pitchFamily="18" charset="0"/>
                <a:cs typeface="Times New Roman" panose="02020603050405020304" pitchFamily="18" charset="0"/>
              </a:rPr>
              <a:t>with keyword is prefixed to message as key</a:t>
            </a:r>
            <a:endParaRPr lang="en-AU" altLang="en-US" sz="2800" dirty="0">
              <a:latin typeface="Times New Roman" panose="02020603050405020304" pitchFamily="18" charset="0"/>
              <a:cs typeface="Times New Roman" panose="02020603050405020304" pitchFamily="18" charset="0"/>
            </a:endParaRPr>
          </a:p>
          <a:p>
            <a:r>
              <a:rPr lang="en-AU" altLang="en-US" sz="2800" dirty="0">
                <a:latin typeface="Times New Roman" panose="02020603050405020304" pitchFamily="18" charset="0"/>
                <a:cs typeface="Times New Roman" panose="02020603050405020304" pitchFamily="18" charset="0"/>
              </a:rPr>
              <a:t>knowing keyword can recover the first few letters </a:t>
            </a:r>
            <a:endParaRPr lang="en-AU" altLang="en-US" sz="2800" dirty="0">
              <a:latin typeface="Times New Roman" panose="02020603050405020304" pitchFamily="18" charset="0"/>
              <a:cs typeface="Times New Roman" panose="02020603050405020304" pitchFamily="18" charset="0"/>
            </a:endParaRPr>
          </a:p>
          <a:p>
            <a:r>
              <a:rPr lang="en-AU" altLang="en-US" sz="2800" dirty="0">
                <a:latin typeface="Times New Roman" panose="02020603050405020304" pitchFamily="18" charset="0"/>
                <a:cs typeface="Times New Roman" panose="02020603050405020304" pitchFamily="18" charset="0"/>
              </a:rPr>
              <a:t>use these in turn on the rest of the message</a:t>
            </a:r>
            <a:endParaRPr lang="en-AU" altLang="en-US" sz="2800" dirty="0">
              <a:latin typeface="Times New Roman" panose="02020603050405020304" pitchFamily="18" charset="0"/>
              <a:cs typeface="Times New Roman" panose="02020603050405020304" pitchFamily="18" charset="0"/>
            </a:endParaRPr>
          </a:p>
          <a:p>
            <a:r>
              <a:rPr lang="en-AU" altLang="en-US" sz="2800" dirty="0">
                <a:latin typeface="Times New Roman" panose="02020603050405020304" pitchFamily="18" charset="0"/>
                <a:cs typeface="Times New Roman" panose="02020603050405020304" pitchFamily="18" charset="0"/>
              </a:rPr>
              <a:t>but still have frequency characteristics to attack </a:t>
            </a:r>
            <a:endParaRPr lang="en-AU" altLang="en-US" sz="2800" dirty="0">
              <a:latin typeface="Times New Roman" panose="02020603050405020304" pitchFamily="18" charset="0"/>
              <a:cs typeface="Times New Roman" panose="02020603050405020304" pitchFamily="18" charset="0"/>
            </a:endParaRPr>
          </a:p>
          <a:p>
            <a:r>
              <a:rPr lang="en-AU" altLang="en-US" sz="2800" dirty="0" err="1"/>
              <a:t>eg.</a:t>
            </a:r>
            <a:r>
              <a:rPr lang="en-AU" altLang="en-US" sz="2800" dirty="0"/>
              <a:t> given key </a:t>
            </a:r>
            <a:r>
              <a:rPr lang="en-AU" altLang="en-US" sz="2800" i="1" dirty="0"/>
              <a:t>deceptive</a:t>
            </a:r>
            <a:endParaRPr lang="en-AU" altLang="en-US" sz="2800" dirty="0"/>
          </a:p>
          <a:p>
            <a:pPr lvl="1">
              <a:buFont typeface="Wingdings" panose="05000000000000000000" pitchFamily="2" charset="2"/>
              <a:buNone/>
            </a:pPr>
            <a:r>
              <a:rPr lang="en-AU" altLang="en-US" sz="2000" dirty="0">
                <a:latin typeface="Courier" charset="0"/>
              </a:rPr>
              <a:t>key:       </a:t>
            </a:r>
            <a:r>
              <a:rPr lang="en-AU" altLang="en-US" sz="2000" dirty="0" err="1">
                <a:latin typeface="Courier" charset="0"/>
              </a:rPr>
              <a:t>deceptivewearediscoveredsav</a:t>
            </a:r>
            <a:endParaRPr lang="en-AU" altLang="en-US" sz="2000" dirty="0">
              <a:latin typeface="Courier" charset="0"/>
            </a:endParaRPr>
          </a:p>
          <a:p>
            <a:pPr lvl="1">
              <a:buFont typeface="Wingdings" panose="05000000000000000000" pitchFamily="2" charset="2"/>
              <a:buNone/>
            </a:pPr>
            <a:r>
              <a:rPr lang="en-AU" altLang="en-US" sz="2000" dirty="0">
                <a:latin typeface="Courier" charset="0"/>
              </a:rPr>
              <a:t>plaintext: </a:t>
            </a:r>
            <a:r>
              <a:rPr lang="en-AU" altLang="en-US" sz="2000" dirty="0" err="1">
                <a:latin typeface="Courier" charset="0"/>
              </a:rPr>
              <a:t>wearediscoveredsaveyourself</a:t>
            </a:r>
            <a:endParaRPr lang="en-AU" altLang="en-US" sz="2000" dirty="0">
              <a:latin typeface="Courier" charset="0"/>
            </a:endParaRPr>
          </a:p>
          <a:p>
            <a:pPr lvl="1">
              <a:buFont typeface="Wingdings" panose="05000000000000000000" pitchFamily="2" charset="2"/>
              <a:buNone/>
            </a:pPr>
            <a:r>
              <a:rPr lang="en-AU" altLang="en-US" sz="2000" dirty="0" err="1">
                <a:latin typeface="Courier" charset="0"/>
              </a:rPr>
              <a:t>ciphertext:ZICVTWQNGKZEIIGASXSTSLVVWLA</a:t>
            </a:r>
            <a:endParaRPr lang="en-AU" altLang="en-US" sz="2000" dirty="0">
              <a:latin typeface="Courier" charset="0"/>
            </a:endParaRPr>
          </a:p>
          <a:p>
            <a:pPr lvl="1">
              <a:buFont typeface="Wingdings" panose="05000000000000000000" pitchFamily="2" charset="2"/>
              <a:buNone/>
            </a:pPr>
            <a:endParaRPr lang="en-AU" altLang="en-US" sz="2000" dirty="0">
              <a:latin typeface="Courier New" panose="02070309020205020404" pitchFamily="49" charset="0"/>
            </a:endParaRPr>
          </a:p>
          <a:p>
            <a:pPr marL="0" indent="0">
              <a:buNone/>
            </a:pP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e-Time Pad">
            <a:hlinkClick r:id="" action="ppaction://media"/>
          </p:cNvPr>
          <p:cNvPicPr>
            <a:picLocks noChangeAspect="1"/>
          </p:cNvPicPr>
          <p:nvPr>
            <a:videoFile r:link="rId1"/>
            <p:extLst>
              <p:ext uri="{DAA4B4D4-6D71-4841-9C94-3DE7FCFB9230}">
                <p14:media xmlns:p14="http://schemas.microsoft.com/office/powerpoint/2010/main" r:embed="rId2">
                  <p14:trim st="5802.000000" end="8657.000000"/>
                </p14:media>
              </p:ext>
            </p:extLst>
          </p:nvPr>
        </p:nvPicPr>
        <p:blipFill>
          <a:blip r:embed="rId3"/>
          <a:stretch>
            <a:fillRect/>
          </a:stretch>
        </p:blipFill>
        <p:spPr>
          <a:xfrm>
            <a:off x="1" y="871390"/>
            <a:ext cx="9144000" cy="51434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5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 y="1124945"/>
            <a:ext cx="9127331" cy="564356"/>
          </a:xfrm>
        </p:spPr>
        <p:txBody>
          <a:bodyPr>
            <a:normAutofit/>
          </a:bodyPr>
          <a:lstStyle/>
          <a:p>
            <a:pPr>
              <a:lnSpc>
                <a:spcPct val="90000"/>
              </a:lnSpc>
              <a:spcAft>
                <a:spcPts val="0"/>
              </a:spcAft>
              <a:buSzPts val="3600"/>
            </a:pPr>
            <a:r>
              <a:rPr lang="en-US" sz="3300" dirty="0">
                <a:latin typeface="Bahnschrift" panose="020B0502040204020203" pitchFamily="34" charset="0"/>
              </a:rPr>
              <a:t>One Time Pad (OTP) Cipher</a:t>
            </a:r>
            <a:endParaRPr lang="en-US" sz="3300" dirty="0">
              <a:latin typeface="Bahnschrift" panose="020B0502040204020203" pitchFamily="34" charset="0"/>
            </a:endParaRPr>
          </a:p>
        </p:txBody>
      </p:sp>
      <p:sp>
        <p:nvSpPr>
          <p:cNvPr id="17" name="Content Placeholder 16"/>
          <p:cNvSpPr>
            <a:spLocks noGrp="1"/>
          </p:cNvSpPr>
          <p:nvPr>
            <p:ph idx="4294967295"/>
          </p:nvPr>
        </p:nvSpPr>
        <p:spPr>
          <a:xfrm>
            <a:off x="0" y="1728788"/>
            <a:ext cx="9127331" cy="3540207"/>
          </a:xfrm>
        </p:spPr>
        <p:txBody>
          <a:bodyPr>
            <a:noAutofit/>
          </a:bodyPr>
          <a:lstStyle/>
          <a:p>
            <a:pPr>
              <a:spcBef>
                <a:spcPts val="0"/>
              </a:spcBef>
              <a:buFont typeface="Wingdings" panose="05000000000000000000" pitchFamily="2" charset="2"/>
              <a:buChar char="§"/>
            </a:pPr>
            <a:r>
              <a:rPr lang="en-US" sz="2100" dirty="0">
                <a:latin typeface="Bahnschrift Light" panose="020B0502040204020203" pitchFamily="34" charset="0"/>
              </a:rPr>
              <a:t>Alice sends a message to Bob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Message or the plain text is - Hello.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The method used is Modular addition ( Mod 26 )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Key is randomly generated. (0 to 25)</a:t>
            </a:r>
            <a:endParaRPr lang="en-US" sz="2100" dirty="0">
              <a:latin typeface="Bahnschrift Light" panose="020B0502040204020203" pitchFamily="34" charset="0"/>
            </a:endParaRPr>
          </a:p>
          <a:p>
            <a:pPr>
              <a:spcBef>
                <a:spcPts val="0"/>
              </a:spcBef>
              <a:buFont typeface="Wingdings" panose="05000000000000000000" pitchFamily="2" charset="2"/>
              <a:buChar char="§"/>
            </a:pPr>
            <a:endParaRPr lang="en-US" sz="2100" dirty="0">
              <a:latin typeface="Bahnschrift Light" panose="020B0502040204020203" pitchFamily="34" charset="0"/>
            </a:endParaRPr>
          </a:p>
          <a:p>
            <a:pPr marL="0" indent="0">
              <a:spcBef>
                <a:spcPts val="0"/>
              </a:spcBef>
              <a:buNone/>
            </a:pPr>
            <a:r>
              <a:rPr lang="en-US" sz="2100" b="1" dirty="0">
                <a:latin typeface="Bahnschrift Light" panose="020B0502040204020203" pitchFamily="34" charset="0"/>
              </a:rPr>
              <a:t>Applications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Only for communication between 2 parties.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Educational value. </a:t>
            </a:r>
            <a:endParaRPr lang="en-US" sz="2100" dirty="0">
              <a:latin typeface="Bahnschrift Light" panose="020B0502040204020203" pitchFamily="34" charset="0"/>
            </a:endParaRPr>
          </a:p>
          <a:p>
            <a:pPr>
              <a:spcBef>
                <a:spcPts val="0"/>
              </a:spcBef>
              <a:buFont typeface="Wingdings" panose="05000000000000000000" pitchFamily="2" charset="2"/>
              <a:buChar char="§"/>
            </a:pPr>
            <a:r>
              <a:rPr lang="en-US" sz="2100" dirty="0">
                <a:latin typeface="Bahnschrift Light" panose="020B0502040204020203" pitchFamily="34" charset="0"/>
              </a:rPr>
              <a:t>Both parties do most of the work by hand, not using computers, e.g. Espionage </a:t>
            </a:r>
            <a:endParaRPr lang="en-US" sz="2100" dirty="0">
              <a:latin typeface="Bahnschrift Light" panose="020B0502040204020203" pitchFamily="34"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1103734"/>
            <a:ext cx="9127331" cy="564356"/>
          </a:xfrm>
        </p:spPr>
        <p:txBody>
          <a:bodyPr>
            <a:noAutofit/>
          </a:bodyPr>
          <a:lstStyle/>
          <a:p>
            <a:r>
              <a:rPr lang="en-US" sz="3300" dirty="0">
                <a:latin typeface="Bahnschrift" panose="020B0502040204020203" pitchFamily="34" charset="0"/>
              </a:rPr>
              <a:t>One Time Pad (OTP) Cipher</a:t>
            </a:r>
            <a:endParaRPr lang="en-US" sz="3300" dirty="0">
              <a:latin typeface="Bahnschrift" panose="020B0502040204020203" pitchFamily="34" charset="0"/>
            </a:endParaRPr>
          </a:p>
        </p:txBody>
      </p:sp>
      <p:sp>
        <p:nvSpPr>
          <p:cNvPr id="17" name="Content Placeholder 16"/>
          <p:cNvSpPr>
            <a:spLocks noGrp="1"/>
          </p:cNvSpPr>
          <p:nvPr>
            <p:ph idx="4294967295"/>
          </p:nvPr>
        </p:nvSpPr>
        <p:spPr>
          <a:xfrm>
            <a:off x="97889" y="1797248"/>
            <a:ext cx="8964890" cy="3263504"/>
          </a:xfrm>
        </p:spPr>
        <p:txBody>
          <a:bodyPr>
            <a:normAutofit/>
          </a:bodyPr>
          <a:lstStyle/>
          <a:p>
            <a:pPr marL="0" indent="0">
              <a:buNone/>
            </a:pPr>
            <a:r>
              <a:rPr lang="en-US" sz="2100" b="1" dirty="0"/>
              <a:t>Draw Back of One Time Pad </a:t>
            </a:r>
            <a:endParaRPr lang="en-US" sz="2100" dirty="0"/>
          </a:p>
          <a:p>
            <a:pPr>
              <a:buFont typeface="Wingdings" panose="05000000000000000000" pitchFamily="2" charset="2"/>
              <a:buChar char="§"/>
            </a:pPr>
            <a:r>
              <a:rPr lang="en-US" sz="2100" dirty="0"/>
              <a:t>No mechanism in One Time Pad to provide message integrity </a:t>
            </a:r>
            <a:endParaRPr lang="en-US" sz="2100" dirty="0"/>
          </a:p>
          <a:p>
            <a:pPr>
              <a:buFont typeface="Wingdings" panose="05000000000000000000" pitchFamily="2" charset="2"/>
              <a:buChar char="§"/>
            </a:pPr>
            <a:r>
              <a:rPr lang="en-US" sz="2100" dirty="0"/>
              <a:t>It is susceptible to man in the middle attack. </a:t>
            </a:r>
            <a:endParaRPr lang="en-US" sz="2100" dirty="0"/>
          </a:p>
          <a:p>
            <a:pPr>
              <a:buFont typeface="Wingdings" panose="05000000000000000000" pitchFamily="2" charset="2"/>
              <a:buChar char="§"/>
            </a:pPr>
            <a:r>
              <a:rPr lang="en-US" sz="2100" dirty="0"/>
              <a:t>Transporting One Time Pad key (CD's, floppies, etc.,) is vulnerable. </a:t>
            </a:r>
            <a:endParaRPr lang="en-US" sz="2100" dirty="0"/>
          </a:p>
          <a:p>
            <a:pPr>
              <a:buFont typeface="Wingdings" panose="05000000000000000000" pitchFamily="2" charset="2"/>
              <a:buChar char="§"/>
            </a:pPr>
            <a:r>
              <a:rPr lang="en-US" sz="2100" dirty="0"/>
              <a:t>Can use AES, PKC etc. </a:t>
            </a:r>
            <a:endParaRPr lang="en-US" sz="21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381000"/>
            <a:ext cx="9127331" cy="533400"/>
          </a:xfrm>
        </p:spPr>
        <p:txBody>
          <a:bodyPr>
            <a:noAutofit/>
          </a:bodyPr>
          <a:lstStyle/>
          <a:p>
            <a:r>
              <a:rPr lang="en-US" sz="3300" dirty="0">
                <a:latin typeface="Bahnschrift" panose="020B0502040204020203" pitchFamily="34" charset="0"/>
              </a:rPr>
              <a:t>One Time Pad (OTP) Cipher</a:t>
            </a:r>
            <a:endParaRPr lang="en-US" sz="3300" dirty="0">
              <a:latin typeface="Bahnschrift" panose="020B0502040204020203" pitchFamily="34" charset="0"/>
            </a:endParaRPr>
          </a:p>
        </p:txBody>
      </p:sp>
      <p:pic>
        <p:nvPicPr>
          <p:cNvPr id="4" name="Picture 3" descr="Picture">
            <a:hlinkClick r:id="rId1"/>
          </p:cNvPr>
          <p:cNvPicPr/>
          <p:nvPr/>
        </p:nvPicPr>
        <p:blipFill>
          <a:blip r:embed="rId2">
            <a:extLst>
              <a:ext uri="{28A0092B-C50C-407E-A947-70E740481C1C}">
                <a14:useLocalDpi xmlns:a14="http://schemas.microsoft.com/office/drawing/2010/main" val="0"/>
              </a:ext>
            </a:extLst>
          </a:blip>
          <a:srcRect/>
          <a:stretch>
            <a:fillRect/>
          </a:stretch>
        </p:blipFill>
        <p:spPr bwMode="auto">
          <a:xfrm>
            <a:off x="65794" y="1350990"/>
            <a:ext cx="9078206" cy="679897"/>
          </a:xfrm>
          <a:prstGeom prst="rect">
            <a:avLst/>
          </a:prstGeom>
          <a:noFill/>
          <a:ln>
            <a:noFill/>
          </a:ln>
        </p:spPr>
      </p:pic>
      <p:graphicFrame>
        <p:nvGraphicFramePr>
          <p:cNvPr id="6" name="Object 5"/>
          <p:cNvGraphicFramePr>
            <a:graphicFrameLocks noChangeAspect="1"/>
          </p:cNvGraphicFramePr>
          <p:nvPr/>
        </p:nvGraphicFramePr>
        <p:xfrm>
          <a:off x="130896" y="2030887"/>
          <a:ext cx="8947312" cy="3476123"/>
        </p:xfrm>
        <a:graphic>
          <a:graphicData uri="http://schemas.openxmlformats.org/presentationml/2006/ole">
            <mc:AlternateContent xmlns:mc="http://schemas.openxmlformats.org/markup-compatibility/2006">
              <mc:Choice xmlns:v="urn:schemas-microsoft-com:vml" Requires="v">
                <p:oleObj spid="_x0000_s0" name="Worksheet" r:id="rId3" imgW="4829810" imgH="2202180" progId="Excel.Sheet.12">
                  <p:embed/>
                </p:oleObj>
              </mc:Choice>
              <mc:Fallback>
                <p:oleObj name="Worksheet" r:id="rId3" imgW="4829810" imgH="2202180" progId="Excel.Sheet.12">
                  <p:embed/>
                  <p:pic>
                    <p:nvPicPr>
                      <p:cNvPr id="0" name="Object 5"/>
                      <p:cNvPicPr/>
                      <p:nvPr/>
                    </p:nvPicPr>
                    <p:blipFill>
                      <a:blip r:embed="rId4"/>
                      <a:stretch>
                        <a:fillRect/>
                      </a:stretch>
                    </p:blipFill>
                    <p:spPr>
                      <a:xfrm>
                        <a:off x="130896" y="2030887"/>
                        <a:ext cx="8947312" cy="3476123"/>
                      </a:xfrm>
                      <a:prstGeom prst="rect">
                        <a:avLst/>
                      </a:prstGeom>
                    </p:spPr>
                  </p:pic>
                </p:oleObj>
              </mc:Fallback>
            </mc:AlternateContent>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35" y="1102421"/>
            <a:ext cx="9127331" cy="564356"/>
          </a:xfrm>
        </p:spPr>
        <p:txBody>
          <a:bodyPr/>
          <a:lstStyle/>
          <a:p>
            <a:pPr>
              <a:lnSpc>
                <a:spcPct val="90000"/>
              </a:lnSpc>
              <a:spcAft>
                <a:spcPts val="0"/>
              </a:spcAft>
              <a:buSzPts val="3600"/>
            </a:pPr>
            <a:r>
              <a:rPr lang="en-US" sz="3300" dirty="0">
                <a:latin typeface="Bahnschrift" panose="020B0502040204020203" pitchFamily="34" charset="0"/>
              </a:rPr>
              <a:t>One Time Pad (OTP) Cipher</a:t>
            </a:r>
            <a:endParaRPr lang="en-US" sz="3300" dirty="0">
              <a:latin typeface="Bahnschrift" panose="020B0502040204020203" pitchFamily="34" charset="0"/>
            </a:endParaRPr>
          </a:p>
        </p:txBody>
      </p:sp>
      <p:sp>
        <p:nvSpPr>
          <p:cNvPr id="17" name="Content Placeholder 16"/>
          <p:cNvSpPr>
            <a:spLocks noGrp="1"/>
          </p:cNvSpPr>
          <p:nvPr>
            <p:ph idx="4294967295"/>
          </p:nvPr>
        </p:nvSpPr>
        <p:spPr>
          <a:xfrm>
            <a:off x="106051" y="1716341"/>
            <a:ext cx="8950751" cy="3474882"/>
          </a:xfrm>
        </p:spPr>
        <p:txBody>
          <a:bodyPr>
            <a:normAutofit fontScale="70000" lnSpcReduction="20000"/>
          </a:bodyPr>
          <a:lstStyle/>
          <a:p>
            <a:pPr marL="0" indent="0">
              <a:buNone/>
            </a:pPr>
            <a:r>
              <a:rPr lang="en-US" b="1" dirty="0">
                <a:latin typeface="Bahnschrift" panose="020B0502040204020203" pitchFamily="34" charset="0"/>
              </a:rPr>
              <a:t>OTP Implementation with Binary Data </a:t>
            </a:r>
            <a:endParaRPr lang="en-US" dirty="0">
              <a:latin typeface="Bahnschrift" panose="020B0502040204020203" pitchFamily="34" charset="0"/>
            </a:endParaRPr>
          </a:p>
          <a:p>
            <a:pPr>
              <a:buFont typeface="Wingdings" panose="05000000000000000000" pitchFamily="2" charset="2"/>
              <a:buChar char="§"/>
            </a:pPr>
            <a:r>
              <a:rPr lang="en-US" dirty="0">
                <a:latin typeface="Bahnschrift" panose="020B0502040204020203" pitchFamily="34" charset="0"/>
              </a:rPr>
              <a:t>The idea of a one-time pad can be easily </a:t>
            </a:r>
            <a:r>
              <a:rPr lang="en-US" b="1" dirty="0">
                <a:solidFill>
                  <a:schemeClr val="accent4">
                    <a:lumMod val="50000"/>
                  </a:schemeClr>
                </a:solidFill>
                <a:latin typeface="Bahnschrift" panose="020B0502040204020203" pitchFamily="34" charset="0"/>
              </a:rPr>
              <a:t>extended to binary data. </a:t>
            </a:r>
            <a:endParaRPr lang="en-US" b="1" dirty="0">
              <a:solidFill>
                <a:schemeClr val="accent4">
                  <a:lumMod val="50000"/>
                </a:schemeClr>
              </a:solidFill>
              <a:latin typeface="Bahnschrift" panose="020B0502040204020203" pitchFamily="34" charset="0"/>
            </a:endParaRPr>
          </a:p>
          <a:p>
            <a:pPr>
              <a:buFont typeface="Wingdings" panose="05000000000000000000" pitchFamily="2" charset="2"/>
              <a:buChar char="§"/>
            </a:pPr>
            <a:r>
              <a:rPr lang="en-US" dirty="0">
                <a:latin typeface="Bahnschrift" panose="020B0502040204020203" pitchFamily="34" charset="0"/>
              </a:rPr>
              <a:t>Instead of a one-time pad consisting of characters, use a one-time pad of </a:t>
            </a:r>
            <a:r>
              <a:rPr lang="en-US" b="1" dirty="0">
                <a:solidFill>
                  <a:schemeClr val="accent4">
                    <a:lumMod val="50000"/>
                  </a:schemeClr>
                </a:solidFill>
                <a:latin typeface="Bahnschrift" panose="020B0502040204020203" pitchFamily="34" charset="0"/>
              </a:rPr>
              <a:t>bits</a:t>
            </a:r>
            <a:r>
              <a:rPr lang="en-US" dirty="0">
                <a:latin typeface="Bahnschrift" panose="020B0502040204020203" pitchFamily="34" charset="0"/>
              </a:rPr>
              <a:t>. </a:t>
            </a:r>
            <a:endParaRPr lang="en-US" dirty="0">
              <a:latin typeface="Bahnschrift" panose="020B0502040204020203" pitchFamily="34" charset="0"/>
            </a:endParaRPr>
          </a:p>
          <a:p>
            <a:pPr>
              <a:buFont typeface="Wingdings" panose="05000000000000000000" pitchFamily="2" charset="2"/>
              <a:buChar char="§"/>
            </a:pPr>
            <a:r>
              <a:rPr lang="en-US" dirty="0">
                <a:latin typeface="Bahnschrift" panose="020B0502040204020203" pitchFamily="34" charset="0"/>
              </a:rPr>
              <a:t>To encrypt, XOR each bit of plaintext with each bit of key </a:t>
            </a:r>
            <a:endParaRPr lang="en-US" dirty="0">
              <a:latin typeface="Bahnschrift" panose="020B0502040204020203" pitchFamily="34" charset="0"/>
            </a:endParaRPr>
          </a:p>
          <a:p>
            <a:pPr>
              <a:buFont typeface="Wingdings" panose="05000000000000000000" pitchFamily="2" charset="2"/>
              <a:buChar char="§"/>
            </a:pPr>
            <a:r>
              <a:rPr lang="en-US" dirty="0">
                <a:latin typeface="Bahnschrift" panose="020B0502040204020203" pitchFamily="34" charset="0"/>
              </a:rPr>
              <a:t>To decrypt, XOR each bit of cipher text with each bit of same key </a:t>
            </a:r>
            <a:endParaRPr lang="en-US" dirty="0">
              <a:latin typeface="Bahnschrift" panose="020B0502040204020203" pitchFamily="34" charset="0"/>
            </a:endParaRPr>
          </a:p>
          <a:p>
            <a:pPr>
              <a:buFont typeface="Wingdings" panose="05000000000000000000" pitchFamily="2" charset="2"/>
              <a:buChar char="§"/>
            </a:pPr>
            <a:r>
              <a:rPr lang="en-US" dirty="0">
                <a:latin typeface="Bahnschrift" panose="020B0502040204020203" pitchFamily="34" charset="0"/>
              </a:rPr>
              <a:t>Everything else remains the same and the security is just as perfect. </a:t>
            </a:r>
            <a:endParaRPr lang="en-US" dirty="0">
              <a:latin typeface="Bahnschrift" panose="020B0502040204020203"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176212" y="1219200"/>
            <a:ext cx="8791575" cy="4205287"/>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304800"/>
            <a:ext cx="9127331" cy="685800"/>
          </a:xfrm>
        </p:spPr>
        <p:txBody>
          <a:bodyPr>
            <a:noAutofit/>
          </a:bodyPr>
          <a:lstStyle/>
          <a:p>
            <a:r>
              <a:rPr lang="en-US" sz="3300" dirty="0">
                <a:latin typeface="Bahnschrift" panose="020B0502040204020203" pitchFamily="34" charset="0"/>
              </a:rPr>
              <a:t>One Time Pad (OTP) Cipher - Security</a:t>
            </a:r>
            <a:endParaRPr lang="en-US" sz="3300" dirty="0">
              <a:latin typeface="Bahnschrift" panose="020B0502040204020203" pitchFamily="34" charset="0"/>
            </a:endParaRPr>
          </a:p>
        </p:txBody>
      </p:sp>
      <p:sp>
        <p:nvSpPr>
          <p:cNvPr id="17" name="Content Placeholder 16"/>
          <p:cNvSpPr>
            <a:spLocks noGrp="1"/>
          </p:cNvSpPr>
          <p:nvPr>
            <p:ph idx="4294967295"/>
          </p:nvPr>
        </p:nvSpPr>
        <p:spPr>
          <a:xfrm>
            <a:off x="91322" y="1710511"/>
            <a:ext cx="8961356" cy="4527947"/>
          </a:xfrm>
        </p:spPr>
        <p:txBody>
          <a:bodyPr>
            <a:noAutofit/>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a:t>
            </a:r>
            <a:r>
              <a:rPr lang="en-US" sz="2000" b="1" dirty="0">
                <a:solidFill>
                  <a:schemeClr val="accent4">
                    <a:lumMod val="50000"/>
                  </a:schemeClr>
                </a:solidFill>
                <a:latin typeface="Times New Roman" panose="02020603050405020304" pitchFamily="18" charset="0"/>
                <a:cs typeface="Times New Roman" panose="02020603050405020304" pitchFamily="18" charset="0"/>
              </a:rPr>
              <a:t>security</a:t>
            </a:r>
            <a:r>
              <a:rPr lang="en-US" sz="2000" dirty="0">
                <a:latin typeface="Times New Roman" panose="02020603050405020304" pitchFamily="18" charset="0"/>
                <a:cs typeface="Times New Roman" panose="02020603050405020304" pitchFamily="18" charset="0"/>
              </a:rPr>
              <a:t> of the one-time pad is </a:t>
            </a:r>
            <a:r>
              <a:rPr lang="en-US" sz="2000" b="1" dirty="0">
                <a:solidFill>
                  <a:schemeClr val="accent4">
                    <a:lumMod val="50000"/>
                  </a:schemeClr>
                </a:solidFill>
                <a:latin typeface="Times New Roman" panose="02020603050405020304" pitchFamily="18" charset="0"/>
                <a:cs typeface="Times New Roman" panose="02020603050405020304" pitchFamily="18" charset="0"/>
              </a:rPr>
              <a:t>randomness of the key</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Stream of characters (or numbers) that constitute the key is truly random, then the stream of characters that constitute the cipher text will be truly random. Thus, there are </a:t>
            </a:r>
            <a:r>
              <a:rPr lang="en-US" sz="2000" b="1" dirty="0">
                <a:solidFill>
                  <a:schemeClr val="accent4">
                    <a:lumMod val="50000"/>
                  </a:schemeClr>
                </a:solidFill>
                <a:latin typeface="Times New Roman" panose="02020603050405020304" pitchFamily="18" charset="0"/>
                <a:cs typeface="Times New Roman" panose="02020603050405020304" pitchFamily="18" charset="0"/>
              </a:rPr>
              <a:t>no patterns or regularities </a:t>
            </a:r>
            <a:r>
              <a:rPr lang="en-US" sz="2000" dirty="0">
                <a:latin typeface="Times New Roman" panose="02020603050405020304" pitchFamily="18" charset="0"/>
                <a:cs typeface="Times New Roman" panose="02020603050405020304" pitchFamily="18" charset="0"/>
              </a:rPr>
              <a:t>that a </a:t>
            </a:r>
            <a:r>
              <a:rPr lang="en-US" sz="2000" b="1" dirty="0">
                <a:solidFill>
                  <a:schemeClr val="accent4">
                    <a:lumMod val="50000"/>
                  </a:schemeClr>
                </a:solidFill>
                <a:latin typeface="Times New Roman" panose="02020603050405020304" pitchFamily="18" charset="0"/>
                <a:cs typeface="Times New Roman" panose="02020603050405020304" pitchFamily="18" charset="0"/>
              </a:rPr>
              <a:t>cryptanalyst can use to attack </a:t>
            </a:r>
            <a:r>
              <a:rPr lang="en-US" sz="2000" dirty="0">
                <a:latin typeface="Times New Roman" panose="02020603050405020304" pitchFamily="18" charset="0"/>
                <a:cs typeface="Times New Roman" panose="02020603050405020304" pitchFamily="18" charset="0"/>
              </a:rPr>
              <a:t>the cipher text. </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theory, the one-time pad offers complete security but, in practice it has </a:t>
            </a:r>
            <a:r>
              <a:rPr lang="en-US" sz="2000" b="1" dirty="0">
                <a:solidFill>
                  <a:schemeClr val="accent4">
                    <a:lumMod val="50000"/>
                  </a:schemeClr>
                </a:solidFill>
                <a:latin typeface="Times New Roman" panose="02020603050405020304" pitchFamily="18" charset="0"/>
                <a:cs typeface="Times New Roman" panose="02020603050405020304" pitchFamily="18" charset="0"/>
              </a:rPr>
              <a:t>two fundamental difficulties</a:t>
            </a:r>
            <a:r>
              <a:rPr lang="en-US" sz="2000"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2000" b="1" dirty="0">
                <a:solidFill>
                  <a:schemeClr val="accent4">
                    <a:lumMod val="50000"/>
                  </a:schemeClr>
                </a:solidFill>
                <a:latin typeface="Times New Roman" panose="02020603050405020304" pitchFamily="18" charset="0"/>
                <a:cs typeface="Times New Roman" panose="02020603050405020304" pitchFamily="18" charset="0"/>
              </a:rPr>
              <a:t>Generation of large number of truly random pads(keys). </a:t>
            </a:r>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2000" b="1" dirty="0">
                <a:solidFill>
                  <a:schemeClr val="accent4">
                    <a:lumMod val="50000"/>
                  </a:schemeClr>
                </a:solidFill>
                <a:latin typeface="Times New Roman" panose="02020603050405020304" pitchFamily="18" charset="0"/>
                <a:cs typeface="Times New Roman" panose="02020603050405020304" pitchFamily="18" charset="0"/>
              </a:rPr>
              <a:t>Key distribution and protection. </a:t>
            </a:r>
            <a:endParaRPr lang="en-US" sz="2000" b="1" dirty="0">
              <a:solidFill>
                <a:schemeClr val="accent4">
                  <a:lumMod val="50000"/>
                </a:schemeClr>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Because of these difficulties, the one-time pad is of limited utility, and is </a:t>
            </a:r>
            <a:r>
              <a:rPr lang="en-US" sz="2000" b="1" dirty="0">
                <a:solidFill>
                  <a:schemeClr val="accent4">
                    <a:lumMod val="50000"/>
                  </a:schemeClr>
                </a:solidFill>
                <a:latin typeface="Times New Roman" panose="02020603050405020304" pitchFamily="18" charset="0"/>
                <a:cs typeface="Times New Roman" panose="02020603050405020304" pitchFamily="18" charset="0"/>
              </a:rPr>
              <a:t>useful only for short messages</a:t>
            </a:r>
            <a:r>
              <a:rPr lang="en-US" sz="2000" dirty="0">
                <a:latin typeface="Times New Roman" panose="02020603050405020304" pitchFamily="18" charset="0"/>
                <a:cs typeface="Times New Roman" panose="02020603050405020304" pitchFamily="18" charset="0"/>
              </a:rPr>
              <a:t>, in very high-security environments. </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1083494"/>
            <a:ext cx="9127331" cy="485616"/>
          </a:xfrm>
        </p:spPr>
        <p:txBody>
          <a:bodyPr>
            <a:noAutofit/>
          </a:bodyPr>
          <a:lstStyle/>
          <a:p>
            <a:r>
              <a:rPr lang="en-US" sz="3000" dirty="0">
                <a:latin typeface="Bahnschrift" panose="020B0502040204020203" pitchFamily="34" charset="0"/>
              </a:rPr>
              <a:t>One</a:t>
            </a:r>
            <a:r>
              <a:rPr lang="en-US" sz="3300" dirty="0">
                <a:latin typeface="Bahnschrift" panose="020B0502040204020203" pitchFamily="34" charset="0"/>
              </a:rPr>
              <a:t> </a:t>
            </a:r>
            <a:r>
              <a:rPr lang="en-US" sz="3000" dirty="0">
                <a:latin typeface="Bahnschrift" panose="020B0502040204020203" pitchFamily="34" charset="0"/>
              </a:rPr>
              <a:t>Time Pad (OTP) Cipher - Security</a:t>
            </a:r>
            <a:endParaRPr lang="en-US" sz="3300" dirty="0">
              <a:latin typeface="Bahnschrift" panose="020B0502040204020203" pitchFamily="34" charset="0"/>
            </a:endParaRPr>
          </a:p>
        </p:txBody>
      </p:sp>
      <p:sp>
        <p:nvSpPr>
          <p:cNvPr id="17" name="Content Placeholder 16"/>
          <p:cNvSpPr>
            <a:spLocks noGrp="1"/>
          </p:cNvSpPr>
          <p:nvPr>
            <p:ph idx="4294967295"/>
          </p:nvPr>
        </p:nvSpPr>
        <p:spPr>
          <a:xfrm>
            <a:off x="91322" y="1710511"/>
            <a:ext cx="8961356" cy="4527947"/>
          </a:xfrm>
        </p:spPr>
        <p:txBody>
          <a:bodyPr>
            <a:noAutofit/>
          </a:bodyPr>
          <a:lstStyle/>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In theory, the one-time pad offers complete security but, in practice it has </a:t>
            </a:r>
            <a:r>
              <a:rPr lang="en-US" sz="2800" b="1" dirty="0">
                <a:solidFill>
                  <a:schemeClr val="accent4">
                    <a:lumMod val="50000"/>
                  </a:schemeClr>
                </a:solidFill>
                <a:latin typeface="Times New Roman" panose="02020603050405020304" pitchFamily="18" charset="0"/>
                <a:cs typeface="Times New Roman" panose="02020603050405020304" pitchFamily="18" charset="0"/>
              </a:rPr>
              <a:t>two fundamental difficulties</a:t>
            </a:r>
            <a:r>
              <a:rPr lang="en-US" sz="2800" dirty="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b="1" dirty="0">
                <a:solidFill>
                  <a:srgbClr val="FF0000"/>
                </a:solidFill>
                <a:latin typeface="Times New Roman" panose="02020603050405020304" pitchFamily="18" charset="0"/>
                <a:cs typeface="Times New Roman" panose="02020603050405020304" pitchFamily="18" charset="0"/>
              </a:rPr>
              <a:t>Generation of large number of truly random pads(keys). </a:t>
            </a:r>
            <a:endParaRPr lang="en-US" b="1" dirty="0">
              <a:solidFill>
                <a:srgbClr val="FF0000"/>
              </a:solidFill>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b="1" dirty="0">
                <a:solidFill>
                  <a:srgbClr val="FF0000"/>
                </a:solidFill>
                <a:latin typeface="Times New Roman" panose="02020603050405020304" pitchFamily="18" charset="0"/>
                <a:cs typeface="Times New Roman" panose="02020603050405020304" pitchFamily="18" charset="0"/>
              </a:rPr>
              <a:t>Key distribution and protection. </a:t>
            </a:r>
            <a:endParaRPr lang="en-US" b="1" dirty="0">
              <a:solidFill>
                <a:srgbClr val="FF0000"/>
              </a:solidFill>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800" dirty="0">
                <a:latin typeface="Times New Roman" panose="02020603050405020304" pitchFamily="18" charset="0"/>
                <a:cs typeface="Times New Roman" panose="02020603050405020304" pitchFamily="18" charset="0"/>
              </a:rPr>
              <a:t>Because of these difficulties, the one-time pad is of limited utility, and is </a:t>
            </a:r>
            <a:r>
              <a:rPr lang="en-US" sz="2800" b="1" dirty="0">
                <a:solidFill>
                  <a:schemeClr val="accent4">
                    <a:lumMod val="50000"/>
                  </a:schemeClr>
                </a:solidFill>
                <a:latin typeface="Times New Roman" panose="02020603050405020304" pitchFamily="18" charset="0"/>
                <a:cs typeface="Times New Roman" panose="02020603050405020304" pitchFamily="18" charset="0"/>
              </a:rPr>
              <a:t>useful only for short messages</a:t>
            </a:r>
            <a:r>
              <a:rPr lang="en-US" sz="2800" dirty="0">
                <a:latin typeface="Times New Roman" panose="02020603050405020304" pitchFamily="18" charset="0"/>
                <a:cs typeface="Times New Roman" panose="02020603050405020304" pitchFamily="18" charset="0"/>
              </a:rPr>
              <a:t>, in very high-security environments. </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69" y="1110805"/>
            <a:ext cx="9127331" cy="564356"/>
          </a:xfrm>
        </p:spPr>
        <p:txBody>
          <a:bodyPr>
            <a:noAutofit/>
          </a:bodyPr>
          <a:lstStyle/>
          <a:p>
            <a:r>
              <a:rPr lang="en-US" sz="3000" dirty="0" err="1">
                <a:latin typeface="Bahnschrift" panose="020B0502040204020203" pitchFamily="34" charset="0"/>
              </a:rPr>
              <a:t>Vernam</a:t>
            </a:r>
            <a:r>
              <a:rPr lang="en-US" sz="3000" dirty="0">
                <a:latin typeface="Bahnschrift" panose="020B0502040204020203" pitchFamily="34" charset="0"/>
              </a:rPr>
              <a:t> Cipher - Digital bit-wise XOR </a:t>
            </a:r>
            <a:endParaRPr lang="en-US" sz="3000" dirty="0">
              <a:latin typeface="Bahnschrift" panose="020B0502040204020203" pitchFamily="34" charset="0"/>
            </a:endParaRPr>
          </a:p>
        </p:txBody>
      </p:sp>
      <p:graphicFrame>
        <p:nvGraphicFramePr>
          <p:cNvPr id="5" name="Table 4"/>
          <p:cNvGraphicFramePr>
            <a:graphicFrameLocks noGrp="1"/>
          </p:cNvGraphicFramePr>
          <p:nvPr/>
        </p:nvGraphicFramePr>
        <p:xfrm>
          <a:off x="225301" y="1879859"/>
          <a:ext cx="8831501" cy="2993211"/>
        </p:xfrm>
        <a:graphic>
          <a:graphicData uri="http://schemas.openxmlformats.org/drawingml/2006/table">
            <a:tbl>
              <a:tblPr/>
              <a:tblGrid>
                <a:gridCol w="8831501"/>
              </a:tblGrid>
              <a:tr h="2993211">
                <a:tc>
                  <a:txBody>
                    <a:bodyPr/>
                    <a:lstStyle/>
                    <a:p>
                      <a:pPr marL="457200" indent="-457200" algn="l" rtl="0" eaLnBrk="1" latinLnBrk="0" hangingPunct="1">
                        <a:lnSpc>
                          <a:spcPct val="100000"/>
                        </a:lnSpc>
                        <a:spcBef>
                          <a:spcPts val="0"/>
                        </a:spcBef>
                        <a:buClrTx/>
                        <a:buSzPct val="95000"/>
                        <a:buFont typeface="Wingdings" panose="05000000000000000000" pitchFamily="2" charset="2"/>
                        <a:buChar char="§"/>
                      </a:pPr>
                      <a:r>
                        <a:rPr kumimoji="0" lang="en-US" sz="2100" kern="1200" dirty="0">
                          <a:solidFill>
                            <a:schemeClr val="tx1"/>
                          </a:solidFill>
                          <a:latin typeface="Bahnschrift Light" panose="020B0502040204020203" pitchFamily="34" charset="0"/>
                          <a:ea typeface="+mn-ea"/>
                          <a:cs typeface="+mn-cs"/>
                        </a:rPr>
                        <a:t>The </a:t>
                      </a:r>
                      <a:r>
                        <a:rPr kumimoji="0" lang="en-US" sz="2100" kern="1200" dirty="0" err="1">
                          <a:solidFill>
                            <a:schemeClr val="tx1"/>
                          </a:solidFill>
                          <a:latin typeface="Bahnschrift Light" panose="020B0502040204020203" pitchFamily="34" charset="0"/>
                          <a:ea typeface="+mn-ea"/>
                          <a:cs typeface="+mn-cs"/>
                        </a:rPr>
                        <a:t>Vernam</a:t>
                      </a:r>
                      <a:r>
                        <a:rPr kumimoji="0" lang="en-US" sz="2100" kern="1200" dirty="0">
                          <a:solidFill>
                            <a:schemeClr val="tx1"/>
                          </a:solidFill>
                          <a:latin typeface="Bahnschrift Light" panose="020B0502040204020203" pitchFamily="34" charset="0"/>
                          <a:ea typeface="+mn-ea"/>
                          <a:cs typeface="+mn-cs"/>
                        </a:rPr>
                        <a:t> Cipher is based on the principle that each plaintext character from a message is 'mixed' with one character from a key stream. </a:t>
                      </a:r>
                      <a:endParaRPr kumimoji="0" lang="en-US" sz="2100" kern="1200" dirty="0">
                        <a:solidFill>
                          <a:schemeClr val="tx1"/>
                        </a:solidFill>
                        <a:latin typeface="Bahnschrift Light" panose="020B0502040204020203" pitchFamily="34" charset="0"/>
                        <a:ea typeface="+mn-ea"/>
                        <a:cs typeface="+mn-cs"/>
                      </a:endParaRPr>
                    </a:p>
                    <a:p>
                      <a:pPr marL="457200" indent="-457200" algn="l" rtl="0" eaLnBrk="1" latinLnBrk="0" hangingPunct="1">
                        <a:lnSpc>
                          <a:spcPct val="100000"/>
                        </a:lnSpc>
                        <a:spcBef>
                          <a:spcPts val="0"/>
                        </a:spcBef>
                        <a:buClrTx/>
                        <a:buSzPct val="95000"/>
                        <a:buFont typeface="Wingdings" panose="05000000000000000000" pitchFamily="2" charset="2"/>
                        <a:buChar char="§"/>
                      </a:pPr>
                      <a:r>
                        <a:rPr kumimoji="0" lang="en-US" sz="2100" kern="1200" dirty="0">
                          <a:solidFill>
                            <a:schemeClr val="tx1"/>
                          </a:solidFill>
                          <a:latin typeface="Bahnschrift Light" panose="020B0502040204020203" pitchFamily="34" charset="0"/>
                          <a:ea typeface="+mn-ea"/>
                          <a:cs typeface="+mn-cs"/>
                        </a:rPr>
                        <a:t>If a truly random key stream is used, the result will be a truly 'random' </a:t>
                      </a:r>
                      <a:r>
                        <a:rPr kumimoji="0" lang="en-US" sz="2100" kern="1200" dirty="0" err="1">
                          <a:solidFill>
                            <a:schemeClr val="tx1"/>
                          </a:solidFill>
                          <a:latin typeface="Bahnschrift Light" panose="020B0502040204020203" pitchFamily="34" charset="0"/>
                          <a:ea typeface="+mn-ea"/>
                          <a:cs typeface="+mn-cs"/>
                        </a:rPr>
                        <a:t>ciphertext</a:t>
                      </a:r>
                      <a:r>
                        <a:rPr kumimoji="0" lang="en-US" sz="2100" kern="1200" dirty="0">
                          <a:solidFill>
                            <a:schemeClr val="tx1"/>
                          </a:solidFill>
                          <a:latin typeface="Bahnschrift Light" panose="020B0502040204020203" pitchFamily="34" charset="0"/>
                          <a:ea typeface="+mn-ea"/>
                          <a:cs typeface="+mn-cs"/>
                        </a:rPr>
                        <a:t> which bears no relation to the original plaintext. </a:t>
                      </a:r>
                      <a:endParaRPr kumimoji="0" lang="en-US" sz="2100" kern="1200" dirty="0">
                        <a:solidFill>
                          <a:schemeClr val="tx1"/>
                        </a:solidFill>
                        <a:latin typeface="Bahnschrift Light" panose="020B0502040204020203" pitchFamily="34" charset="0"/>
                        <a:ea typeface="+mn-ea"/>
                        <a:cs typeface="+mn-cs"/>
                      </a:endParaRPr>
                    </a:p>
                    <a:p>
                      <a:pPr marL="457200" indent="-457200" algn="l" rtl="0" eaLnBrk="1" latinLnBrk="0" hangingPunct="1">
                        <a:lnSpc>
                          <a:spcPct val="100000"/>
                        </a:lnSpc>
                        <a:spcBef>
                          <a:spcPts val="0"/>
                        </a:spcBef>
                        <a:buClrTx/>
                        <a:buSzPct val="95000"/>
                        <a:buFont typeface="Wingdings" panose="05000000000000000000" pitchFamily="2" charset="2"/>
                        <a:buChar char="§"/>
                      </a:pPr>
                      <a:r>
                        <a:rPr kumimoji="0" lang="en-US" sz="2100" kern="1200" dirty="0">
                          <a:solidFill>
                            <a:schemeClr val="tx1"/>
                          </a:solidFill>
                          <a:latin typeface="Bahnschrift Light" panose="020B0502040204020203" pitchFamily="34" charset="0"/>
                          <a:ea typeface="+mn-ea"/>
                          <a:cs typeface="+mn-cs"/>
                        </a:rPr>
                        <a:t>In that case the cipher is similar to the unbreakable </a:t>
                      </a:r>
                      <a:r>
                        <a:rPr kumimoji="0" lang="en-US" sz="2100" kern="1200" dirty="0">
                          <a:solidFill>
                            <a:schemeClr val="tx1"/>
                          </a:solidFill>
                          <a:latin typeface="Bahnschrift Light" panose="020B0502040204020203" pitchFamily="34" charset="0"/>
                          <a:ea typeface="+mn-ea"/>
                          <a:cs typeface="+mn-cs"/>
                          <a:hlinkClick r:id="rId1"/>
                        </a:rPr>
                        <a:t>One-Time Pad (OTP)</a:t>
                      </a:r>
                      <a:r>
                        <a:rPr kumimoji="0" lang="en-US" sz="2100" kern="1200" dirty="0">
                          <a:solidFill>
                            <a:schemeClr val="tx1"/>
                          </a:solidFill>
                          <a:latin typeface="Bahnschrift Light" panose="020B0502040204020203" pitchFamily="34" charset="0"/>
                          <a:ea typeface="+mn-ea"/>
                          <a:cs typeface="+mn-cs"/>
                        </a:rPr>
                        <a:t>.</a:t>
                      </a:r>
                      <a:endParaRPr kumimoji="0" lang="en-US" sz="2100" kern="1200" dirty="0">
                        <a:solidFill>
                          <a:schemeClr val="tx1"/>
                        </a:solidFill>
                        <a:latin typeface="Bahnschrift Light" panose="020B0502040204020203" pitchFamily="34" charset="0"/>
                        <a:ea typeface="+mn-ea"/>
                        <a:cs typeface="+mn-cs"/>
                      </a:endParaRPr>
                    </a:p>
                    <a:p>
                      <a:pPr marL="457200" indent="-457200" algn="l" rtl="0" eaLnBrk="1" latinLnBrk="0" hangingPunct="1">
                        <a:lnSpc>
                          <a:spcPct val="100000"/>
                        </a:lnSpc>
                        <a:spcBef>
                          <a:spcPts val="0"/>
                        </a:spcBef>
                        <a:buClrTx/>
                        <a:buSzPct val="95000"/>
                        <a:buFont typeface="Wingdings" panose="05000000000000000000" pitchFamily="2" charset="2"/>
                        <a:buChar char="§"/>
                      </a:pPr>
                      <a:r>
                        <a:rPr kumimoji="0" lang="en-US" sz="2100" kern="1200" dirty="0">
                          <a:solidFill>
                            <a:schemeClr val="tx1"/>
                          </a:solidFill>
                          <a:latin typeface="Bahnschrift Light" panose="020B0502040204020203" pitchFamily="34" charset="0"/>
                          <a:ea typeface="+mn-ea"/>
                          <a:cs typeface="+mn-cs"/>
                        </a:rPr>
                        <a:t> As it was generally used with </a:t>
                      </a:r>
                      <a:r>
                        <a:rPr kumimoji="0" lang="en-US" sz="2100" kern="1200" dirty="0" err="1">
                          <a:solidFill>
                            <a:schemeClr val="tx1"/>
                          </a:solidFill>
                          <a:latin typeface="Bahnschrift Light" panose="020B0502040204020203" pitchFamily="34" charset="0"/>
                          <a:ea typeface="+mn-ea"/>
                          <a:cs typeface="+mn-cs"/>
                          <a:hlinkClick r:id="rId2"/>
                        </a:rPr>
                        <a:t>teleprinters</a:t>
                      </a:r>
                      <a:r>
                        <a:rPr kumimoji="0" lang="en-US" sz="2100" kern="1200" dirty="0">
                          <a:solidFill>
                            <a:schemeClr val="tx1"/>
                          </a:solidFill>
                          <a:latin typeface="Bahnschrift Light" panose="020B0502040204020203" pitchFamily="34" charset="0"/>
                          <a:ea typeface="+mn-ea"/>
                          <a:cs typeface="+mn-cs"/>
                        </a:rPr>
                        <a:t> and </a:t>
                      </a:r>
                      <a:r>
                        <a:rPr kumimoji="0" lang="en-US" sz="2100" kern="1200" dirty="0">
                          <a:solidFill>
                            <a:schemeClr val="tx1"/>
                          </a:solidFill>
                          <a:latin typeface="Bahnschrift Light" panose="020B0502040204020203" pitchFamily="34" charset="0"/>
                          <a:ea typeface="+mn-ea"/>
                          <a:cs typeface="+mn-cs"/>
                          <a:hlinkClick r:id="rId3"/>
                        </a:rPr>
                        <a:t>5-level punched tape</a:t>
                      </a:r>
                      <a:r>
                        <a:rPr kumimoji="0" lang="en-US" sz="2100" kern="1200" dirty="0">
                          <a:solidFill>
                            <a:schemeClr val="tx1"/>
                          </a:solidFill>
                          <a:latin typeface="Bahnschrift Light" panose="020B0502040204020203" pitchFamily="34" charset="0"/>
                          <a:ea typeface="+mn-ea"/>
                          <a:cs typeface="+mn-cs"/>
                        </a:rPr>
                        <a:t>, the system is also known as </a:t>
                      </a:r>
                      <a:r>
                        <a:rPr kumimoji="0" lang="en-US" sz="2100" kern="1200" dirty="0">
                          <a:solidFill>
                            <a:schemeClr val="tx1"/>
                          </a:solidFill>
                          <a:latin typeface="Bahnschrift Light" panose="020B0502040204020203" pitchFamily="34" charset="0"/>
                          <a:ea typeface="+mn-ea"/>
                          <a:cs typeface="+mn-cs"/>
                          <a:hlinkClick r:id="rId1"/>
                        </a:rPr>
                        <a:t>One-Time Tape</a:t>
                      </a:r>
                      <a:r>
                        <a:rPr kumimoji="0" lang="en-US" sz="2100" kern="1200" dirty="0">
                          <a:solidFill>
                            <a:schemeClr val="tx1"/>
                          </a:solidFill>
                          <a:latin typeface="Bahnschrift Light" panose="020B0502040204020203" pitchFamily="34" charset="0"/>
                          <a:ea typeface="+mn-ea"/>
                          <a:cs typeface="+mn-cs"/>
                        </a:rPr>
                        <a:t> or </a:t>
                      </a:r>
                      <a:r>
                        <a:rPr kumimoji="0" lang="en-US" sz="2100" kern="1200" dirty="0">
                          <a:solidFill>
                            <a:schemeClr val="tx1"/>
                          </a:solidFill>
                          <a:latin typeface="Bahnschrift Light" panose="020B0502040204020203" pitchFamily="34" charset="0"/>
                          <a:ea typeface="+mn-ea"/>
                          <a:cs typeface="+mn-cs"/>
                          <a:hlinkClick r:id="rId1"/>
                        </a:rPr>
                        <a:t>OTT</a:t>
                      </a:r>
                      <a:r>
                        <a:rPr kumimoji="0" lang="en-US" sz="2100" kern="1200" dirty="0">
                          <a:solidFill>
                            <a:schemeClr val="tx1"/>
                          </a:solidFill>
                          <a:latin typeface="Bahnschrift Light" panose="020B0502040204020203" pitchFamily="34" charset="0"/>
                          <a:ea typeface="+mn-ea"/>
                          <a:cs typeface="+mn-cs"/>
                        </a:rPr>
                        <a:t>.</a:t>
                      </a:r>
                      <a:endParaRPr kumimoji="0" lang="en-US" sz="2100" kern="1200" dirty="0">
                        <a:solidFill>
                          <a:schemeClr val="tx1"/>
                        </a:solidFill>
                        <a:latin typeface="Bahnschrift Light" panose="020B0502040204020203" pitchFamily="34" charset="0"/>
                        <a:ea typeface="+mn-ea"/>
                        <a:cs typeface="+mn-cs"/>
                      </a:endParaRPr>
                    </a:p>
                  </a:txBody>
                  <a:tcPr marL="0" marR="0" marT="0" marB="0">
                    <a:lnL>
                      <a:noFill/>
                    </a:lnL>
                    <a:lnR>
                      <a:noFill/>
                    </a:lnR>
                    <a:lnT>
                      <a:noFill/>
                    </a:lnT>
                    <a:lnB>
                      <a:noFill/>
                    </a:lnB>
                    <a:solidFill>
                      <a:srgbClr val="FFFFFF"/>
                    </a:solidFill>
                  </a:tcPr>
                </a:tc>
              </a:tr>
            </a:tbl>
          </a:graphicData>
        </a:graphic>
      </p:graphicFrame>
      <p:pic>
        <p:nvPicPr>
          <p:cNvPr id="1025" name="Picture 1" descr="https://www.cryptomuseum.com/img/blank.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1" y="3028951"/>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ryptomuseum.com/img/blank.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901" y="3028950"/>
            <a:ext cx="7144" cy="285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28794" y="4938014"/>
            <a:ext cx="5215207" cy="564356"/>
          </a:xfrm>
        </p:spPr>
        <p:txBody>
          <a:bodyPr>
            <a:normAutofit fontScale="90000"/>
          </a:bodyPr>
          <a:lstStyle/>
          <a:p>
            <a:r>
              <a:rPr lang="de-DE" sz="2400" dirty="0">
                <a:latin typeface="Bahnschrift" panose="020B0502040204020203" pitchFamily="34" charset="0"/>
              </a:rPr>
              <a:t>Vernam Cipher - Digital bit-wise XOR </a:t>
            </a:r>
            <a:endParaRPr lang="en-US" sz="2400" dirty="0">
              <a:latin typeface="Bahnschrift" panose="020B0502040204020203" pitchFamily="34" charset="0"/>
            </a:endParaRPr>
          </a:p>
        </p:txBody>
      </p:sp>
      <p:pic>
        <p:nvPicPr>
          <p:cNvPr id="5" name="Picture 4" descr="Graphical user interface&#10;&#10;Description automatically generated"/>
          <p:cNvPicPr>
            <a:picLocks noChangeAspect="1"/>
          </p:cNvPicPr>
          <p:nvPr/>
        </p:nvPicPr>
        <p:blipFill rotWithShape="1">
          <a:blip r:embed="rId1">
            <a:extLst>
              <a:ext uri="{28A0092B-C50C-407E-A947-70E740481C1C}">
                <a14:useLocalDpi xmlns:a14="http://schemas.microsoft.com/office/drawing/2010/main" val="0"/>
              </a:ext>
            </a:extLst>
          </a:blip>
          <a:srcRect l="4626" t="20259" r="4946" b="9438"/>
          <a:stretch>
            <a:fillRect/>
          </a:stretch>
        </p:blipFill>
        <p:spPr>
          <a:xfrm>
            <a:off x="0" y="857251"/>
            <a:ext cx="9144000" cy="4259765"/>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69" y="1210866"/>
            <a:ext cx="9127331" cy="457200"/>
          </a:xfrm>
        </p:spPr>
        <p:txBody>
          <a:bodyPr>
            <a:noAutofit/>
          </a:bodyPr>
          <a:lstStyle/>
          <a:p>
            <a:r>
              <a:rPr lang="en-US" sz="3000" dirty="0" err="1">
                <a:latin typeface="Bahnschrift" panose="020B0502040204020203" pitchFamily="34" charset="0"/>
              </a:rPr>
              <a:t>Vernam</a:t>
            </a:r>
            <a:r>
              <a:rPr lang="en-US" sz="3000" dirty="0">
                <a:latin typeface="Bahnschrift" panose="020B0502040204020203" pitchFamily="34" charset="0"/>
              </a:rPr>
              <a:t> Cipher - Digital bit-wise XOR </a:t>
            </a:r>
            <a:endParaRPr lang="en-US" sz="3000" dirty="0">
              <a:latin typeface="Bahnschrift" panose="020B0502040204020203" pitchFamily="34" charset="0"/>
            </a:endParaRPr>
          </a:p>
        </p:txBody>
      </p:sp>
      <p:pic>
        <p:nvPicPr>
          <p:cNvPr id="1025" name="Picture 1" descr="https://www.cryptomuseum.com/img/blank.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5901" y="3028951"/>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ryptomuseum.com/img/blank.gif"/>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5901" y="3028950"/>
            <a:ext cx="7144" cy="28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nvGraphicFramePr>
        <p:xfrm>
          <a:off x="1485900" y="3851791"/>
          <a:ext cx="6172200" cy="213360"/>
        </p:xfrm>
        <a:graphic>
          <a:graphicData uri="http://schemas.openxmlformats.org/drawingml/2006/table">
            <a:tbl>
              <a:tblPr/>
              <a:tblGrid>
                <a:gridCol w="6172200"/>
              </a:tblGrid>
              <a:tr h="205740">
                <a:tc>
                  <a:txBody>
                    <a:bodyPr/>
                    <a:lstStyle/>
                    <a:p>
                      <a:pPr algn="ctr"/>
                      <a:endParaRPr lang="en-US" sz="1400" dirty="0">
                        <a:effectLst/>
                      </a:endParaRPr>
                    </a:p>
                  </a:txBody>
                  <a:tcPr marL="0" marR="0" marT="0" marB="0">
                    <a:lnL>
                      <a:noFill/>
                    </a:lnL>
                    <a:lnR>
                      <a:noFill/>
                    </a:lnR>
                    <a:lnT>
                      <a:noFill/>
                    </a:lnT>
                    <a:lnB>
                      <a:noFill/>
                    </a:lnB>
                    <a:solidFill>
                      <a:srgbClr val="FFFFFF"/>
                    </a:solidFill>
                  </a:tcPr>
                </a:tc>
              </a:tr>
            </a:tbl>
          </a:graphicData>
        </a:graphic>
      </p:graphicFrame>
      <p:sp>
        <p:nvSpPr>
          <p:cNvPr id="8" name="Rectangle 3"/>
          <p:cNvSpPr>
            <a:spLocks noChangeArrowheads="1"/>
          </p:cNvSpPr>
          <p:nvPr/>
        </p:nvSpPr>
        <p:spPr bwMode="auto">
          <a:xfrm>
            <a:off x="16669" y="1723416"/>
            <a:ext cx="9021452" cy="17312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257175" indent="-257175" eaLnBrk="1" hangingPunct="1">
              <a:spcBef>
                <a:spcPts val="0"/>
              </a:spcBef>
              <a:buClr>
                <a:schemeClr val="accent3"/>
              </a:buClr>
              <a:buSzPct val="95000"/>
              <a:buFont typeface="Wingdings" panose="05000000000000000000" pitchFamily="2" charset="2"/>
              <a:buChar char="§"/>
            </a:pPr>
            <a:r>
              <a:rPr lang="en-US" altLang="en-US" dirty="0">
                <a:latin typeface="Bahnschrift" panose="020B0502040204020203" pitchFamily="34" charset="0"/>
              </a:rPr>
              <a:t>The </a:t>
            </a:r>
            <a:r>
              <a:rPr lang="en-US" altLang="en-US" dirty="0" err="1">
                <a:latin typeface="Bahnschrift" panose="020B0502040204020203" pitchFamily="34" charset="0"/>
              </a:rPr>
              <a:t>ciphertext</a:t>
            </a:r>
            <a:r>
              <a:rPr lang="en-US" altLang="en-US" dirty="0">
                <a:latin typeface="Bahnschrift" panose="020B0502040204020203" pitchFamily="34" charset="0"/>
              </a:rPr>
              <a:t> is generated by applying the logical </a:t>
            </a:r>
            <a:r>
              <a:rPr lang="en-US" altLang="en-US" b="1" dirty="0">
                <a:solidFill>
                  <a:schemeClr val="accent4">
                    <a:lumMod val="50000"/>
                  </a:schemeClr>
                </a:solidFill>
                <a:latin typeface="Bahnschrift" panose="020B0502040204020203" pitchFamily="34" charset="0"/>
              </a:rPr>
              <a:t>XOR operation (exclusive-or</a:t>
            </a:r>
            <a:r>
              <a:rPr lang="en-US" altLang="en-US" dirty="0">
                <a:solidFill>
                  <a:schemeClr val="accent4">
                    <a:lumMod val="50000"/>
                  </a:schemeClr>
                </a:solidFill>
                <a:latin typeface="Bahnschrift" panose="020B0502040204020203" pitchFamily="34" charset="0"/>
              </a:rPr>
              <a:t>) </a:t>
            </a:r>
            <a:r>
              <a:rPr lang="en-US" altLang="en-US" dirty="0">
                <a:latin typeface="Bahnschrift" panose="020B0502040204020203" pitchFamily="34" charset="0"/>
              </a:rPr>
              <a:t>to the individual bits of plaintext and the key stream. The advantage of using the XOR operation for this, is that it can be reverted, simply by carrying out the same operation again. In other words: </a:t>
            </a:r>
            <a:br>
              <a:rPr lang="en-US" altLang="en-US" dirty="0">
                <a:latin typeface="Bahnschrift" panose="020B0502040204020203" pitchFamily="34" charset="0"/>
              </a:rPr>
            </a:br>
            <a:br>
              <a:rPr lang="en-US" altLang="en-US" dirty="0">
                <a:latin typeface="Bahnschrift" panose="020B0502040204020203" pitchFamily="34" charset="0"/>
              </a:rPr>
            </a:br>
            <a:endParaRPr lang="en-US" altLang="en-US" dirty="0">
              <a:latin typeface="+mn-lt"/>
            </a:endParaRPr>
          </a:p>
        </p:txBody>
      </p:sp>
      <p:pic>
        <p:nvPicPr>
          <p:cNvPr id="1028" name="Picture 4" descr="https://www.cryptomuseum.com/crypto/img/mo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151" y="2950540"/>
            <a:ext cx="7545249" cy="20082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877492"/>
            <a:ext cx="9127331" cy="564356"/>
          </a:xfrm>
        </p:spPr>
        <p:txBody>
          <a:bodyPr>
            <a:noAutofit/>
          </a:bodyPr>
          <a:lstStyle/>
          <a:p>
            <a:r>
              <a:rPr lang="en-US" sz="3000" dirty="0" err="1">
                <a:latin typeface="Bahnschrift" panose="020B0502040204020203" pitchFamily="34" charset="0"/>
              </a:rPr>
              <a:t>Vernam</a:t>
            </a:r>
            <a:r>
              <a:rPr lang="en-US" sz="3000" dirty="0">
                <a:latin typeface="Bahnschrift" panose="020B0502040204020203" pitchFamily="34" charset="0"/>
              </a:rPr>
              <a:t> Cipher - Digital bit-wise XOR </a:t>
            </a:r>
            <a:endParaRPr lang="en-US" sz="3000" dirty="0">
              <a:latin typeface="Bahnschrift" panose="020B0502040204020203" pitchFamily="34" charset="0"/>
            </a:endParaRPr>
          </a:p>
        </p:txBody>
      </p:sp>
      <p:grpSp>
        <p:nvGrpSpPr>
          <p:cNvPr id="3" name="Group 2"/>
          <p:cNvGrpSpPr/>
          <p:nvPr/>
        </p:nvGrpSpPr>
        <p:grpSpPr>
          <a:xfrm>
            <a:off x="0" y="857251"/>
            <a:ext cx="9320981" cy="4572000"/>
            <a:chOff x="942484" y="995706"/>
            <a:chExt cx="8572500" cy="5715000"/>
          </a:xfrm>
        </p:grpSpPr>
        <p:pic>
          <p:nvPicPr>
            <p:cNvPr id="13314" name="Picture 2" descr="Text&#10;&#10;Description automatically generated with medium confid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2484" y="995706"/>
              <a:ext cx="8572500" cy="5715000"/>
            </a:xfrm>
            <a:prstGeom prst="rect">
              <a:avLst/>
            </a:prstGeom>
            <a:noFill/>
          </p:spPr>
        </p:pic>
        <p:sp>
          <p:nvSpPr>
            <p:cNvPr id="2" name="Rectangle 1"/>
            <p:cNvSpPr/>
            <p:nvPr/>
          </p:nvSpPr>
          <p:spPr>
            <a:xfrm>
              <a:off x="9034217" y="5296685"/>
              <a:ext cx="480767" cy="12832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bg1"/>
                  </a:solidFill>
                </a:ln>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idx="4294967295"/>
          </p:nvPr>
        </p:nvSpPr>
        <p:spPr>
          <a:xfrm>
            <a:off x="16669" y="457200"/>
            <a:ext cx="9127331" cy="533400"/>
          </a:xfrm>
        </p:spPr>
        <p:txBody>
          <a:bodyPr>
            <a:noAutofit/>
          </a:bodyPr>
          <a:lstStyle/>
          <a:p>
            <a:br>
              <a:rPr lang="en-US" sz="3000" dirty="0">
                <a:latin typeface="Bahnschrift" panose="020B0502040204020203" pitchFamily="34" charset="0"/>
              </a:rPr>
            </a:br>
            <a:r>
              <a:rPr lang="en-US" sz="3000" dirty="0" err="1">
                <a:latin typeface="Bahnschrift" panose="020B0502040204020203" pitchFamily="34" charset="0"/>
              </a:rPr>
              <a:t>Vernam</a:t>
            </a:r>
            <a:r>
              <a:rPr lang="en-US" sz="3000" dirty="0">
                <a:latin typeface="Bahnschrift" panose="020B0502040204020203" pitchFamily="34" charset="0"/>
              </a:rPr>
              <a:t> Cipher - Digital bit-wise XOR </a:t>
            </a:r>
            <a:endParaRPr lang="en-US" sz="3000" dirty="0">
              <a:latin typeface="Bahnschrift" panose="020B0502040204020203" pitchFamily="34" charset="0"/>
            </a:endParaRPr>
          </a:p>
        </p:txBody>
      </p:sp>
      <p:graphicFrame>
        <p:nvGraphicFramePr>
          <p:cNvPr id="2" name="Object 1"/>
          <p:cNvGraphicFramePr>
            <a:graphicFrameLocks noChangeAspect="1"/>
          </p:cNvGraphicFramePr>
          <p:nvPr/>
        </p:nvGraphicFramePr>
        <p:xfrm>
          <a:off x="381001" y="1441847"/>
          <a:ext cx="8663694" cy="4197034"/>
        </p:xfrm>
        <a:graphic>
          <a:graphicData uri="http://schemas.openxmlformats.org/presentationml/2006/ole">
            <mc:AlternateContent xmlns:mc="http://schemas.openxmlformats.org/markup-compatibility/2006">
              <mc:Choice xmlns:v="urn:schemas-microsoft-com:vml" Requires="v">
                <p:oleObj spid="_x0000_s0" name="Worksheet" r:id="rId1" imgW="4404360" imgH="2408555" progId="Excel.Sheet.12">
                  <p:embed/>
                </p:oleObj>
              </mc:Choice>
              <mc:Fallback>
                <p:oleObj name="Worksheet" r:id="rId1" imgW="4404360" imgH="2408555" progId="Excel.Sheet.12">
                  <p:embed/>
                  <p:pic>
                    <p:nvPicPr>
                      <p:cNvPr id="0" name="Object 1"/>
                      <p:cNvPicPr/>
                      <p:nvPr/>
                    </p:nvPicPr>
                    <p:blipFill>
                      <a:blip r:embed="rId2"/>
                      <a:stretch>
                        <a:fillRect/>
                      </a:stretch>
                    </p:blipFill>
                    <p:spPr>
                      <a:xfrm>
                        <a:off x="381001" y="1441847"/>
                        <a:ext cx="8663694" cy="4197034"/>
                      </a:xfrm>
                      <a:prstGeom prst="rect">
                        <a:avLst/>
                      </a:prstGeom>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AU" altLang="en-US"/>
              <a:t>Transposition Ciphers</a:t>
            </a:r>
            <a:endParaRPr lang="en-AU" altLang="en-US"/>
          </a:p>
        </p:txBody>
      </p:sp>
      <p:sp>
        <p:nvSpPr>
          <p:cNvPr id="100355" name="Rectangle 3"/>
          <p:cNvSpPr>
            <a:spLocks noGrp="1" noChangeArrowheads="1"/>
          </p:cNvSpPr>
          <p:nvPr>
            <p:ph type="body" idx="1"/>
          </p:nvPr>
        </p:nvSpPr>
        <p:spPr/>
        <p:txBody>
          <a:bodyPr/>
          <a:lstStyle/>
          <a:p>
            <a:r>
              <a:rPr lang="en-AU" altLang="en-US"/>
              <a:t>now consider classical </a:t>
            </a:r>
            <a:r>
              <a:rPr lang="en-AU" altLang="en-US" b="1"/>
              <a:t>transposition</a:t>
            </a:r>
            <a:r>
              <a:rPr lang="en-AU" altLang="en-US"/>
              <a:t> or </a:t>
            </a:r>
            <a:r>
              <a:rPr lang="en-AU" altLang="en-US" b="1"/>
              <a:t>permutation</a:t>
            </a:r>
            <a:r>
              <a:rPr lang="en-AU" altLang="en-US"/>
              <a:t> ciphers </a:t>
            </a:r>
            <a:endParaRPr lang="en-AU" altLang="en-US"/>
          </a:p>
          <a:p>
            <a:r>
              <a:rPr lang="en-AU" altLang="en-US"/>
              <a:t>these hide the message by rearranging the letter order </a:t>
            </a:r>
            <a:endParaRPr lang="en-AU" altLang="en-US"/>
          </a:p>
          <a:p>
            <a:r>
              <a:rPr lang="en-AU" altLang="en-US"/>
              <a:t>without altering the actual letters used</a:t>
            </a:r>
            <a:endParaRPr lang="en-AU" altLang="en-US"/>
          </a:p>
          <a:p>
            <a:r>
              <a:rPr lang="en-AU" altLang="en-US"/>
              <a:t>can recognise these since have the same frequency distribution as the original text </a:t>
            </a:r>
            <a:endParaRPr lang="en-AU"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AU" altLang="en-US"/>
              <a:t>Rail Fence cipher</a:t>
            </a:r>
            <a:endParaRPr lang="en-AU" altLang="en-US"/>
          </a:p>
        </p:txBody>
      </p:sp>
      <p:sp>
        <p:nvSpPr>
          <p:cNvPr id="102403" name="Rectangle 3"/>
          <p:cNvSpPr>
            <a:spLocks noGrp="1" noChangeArrowheads="1"/>
          </p:cNvSpPr>
          <p:nvPr>
            <p:ph type="body" idx="1"/>
          </p:nvPr>
        </p:nvSpPr>
        <p:spPr/>
        <p:txBody>
          <a:bodyPr/>
          <a:lstStyle/>
          <a:p>
            <a:pPr>
              <a:lnSpc>
                <a:spcPct val="90000"/>
              </a:lnSpc>
            </a:pPr>
            <a:r>
              <a:rPr lang="en-AU" altLang="en-US" sz="2800"/>
              <a:t>write message letters out diagonally over a number of rows </a:t>
            </a:r>
            <a:endParaRPr lang="en-AU" altLang="en-US" sz="2800"/>
          </a:p>
          <a:p>
            <a:pPr>
              <a:lnSpc>
                <a:spcPct val="90000"/>
              </a:lnSpc>
            </a:pPr>
            <a:r>
              <a:rPr lang="en-AU" altLang="en-US" sz="2800"/>
              <a:t>then read off cipher row by row</a:t>
            </a:r>
            <a:endParaRPr lang="en-AU" altLang="en-US" sz="2800"/>
          </a:p>
          <a:p>
            <a:pPr>
              <a:lnSpc>
                <a:spcPct val="90000"/>
              </a:lnSpc>
            </a:pPr>
            <a:r>
              <a:rPr lang="en-US" altLang="en-US" sz="2800"/>
              <a:t>eg. write message out as:</a:t>
            </a:r>
            <a:endParaRPr lang="en-AU" altLang="en-US" sz="2800"/>
          </a:p>
          <a:p>
            <a:pPr lvl="1">
              <a:lnSpc>
                <a:spcPct val="90000"/>
              </a:lnSpc>
              <a:buFont typeface="Wingdings" panose="05000000000000000000" pitchFamily="2" charset="2"/>
              <a:buNone/>
            </a:pPr>
            <a:r>
              <a:rPr lang="en-AU" altLang="en-US" sz="2000">
                <a:latin typeface="Courier New" panose="02070309020205020404" pitchFamily="49" charset="0"/>
              </a:rPr>
              <a:t>m e m a t r h t g p r y</a:t>
            </a:r>
            <a:endParaRPr lang="en-AU" altLang="en-US" sz="2000">
              <a:latin typeface="Courier New" panose="02070309020205020404" pitchFamily="49" charset="0"/>
            </a:endParaRPr>
          </a:p>
          <a:p>
            <a:pPr lvl="1">
              <a:lnSpc>
                <a:spcPct val="90000"/>
              </a:lnSpc>
              <a:buFont typeface="Wingdings" panose="05000000000000000000" pitchFamily="2" charset="2"/>
              <a:buNone/>
            </a:pPr>
            <a:r>
              <a:rPr lang="en-AU" altLang="en-US" sz="2000">
                <a:latin typeface="Courier New" panose="02070309020205020404" pitchFamily="49" charset="0"/>
              </a:rPr>
              <a:t> e t e f e t e o a a t</a:t>
            </a:r>
            <a:endParaRPr lang="en-AU" altLang="en-US" sz="2000">
              <a:latin typeface="Courier New" panose="02070309020205020404" pitchFamily="49" charset="0"/>
            </a:endParaRPr>
          </a:p>
          <a:p>
            <a:pPr>
              <a:lnSpc>
                <a:spcPct val="90000"/>
              </a:lnSpc>
            </a:pPr>
            <a:r>
              <a:rPr lang="en-US" altLang="en-US" sz="2800"/>
              <a:t>giving ciphertext</a:t>
            </a:r>
            <a:endParaRPr lang="en-US" altLang="en-US" sz="2800"/>
          </a:p>
          <a:p>
            <a:pPr lvl="1">
              <a:lnSpc>
                <a:spcPct val="90000"/>
              </a:lnSpc>
              <a:buFont typeface="Wingdings" panose="05000000000000000000" pitchFamily="2" charset="2"/>
              <a:buNone/>
            </a:pPr>
            <a:r>
              <a:rPr lang="en-AU" altLang="en-US" sz="2000">
                <a:latin typeface="Courier New" panose="02070309020205020404" pitchFamily="49" charset="0"/>
              </a:rPr>
              <a:t>MEMATRHTGPRYETEFETEOAAT</a:t>
            </a:r>
            <a:endParaRPr lang="en-AU" altLang="en-US" sz="2000">
              <a:latin typeface="Courier New" panose="02070309020205020404" pitchFamily="49" charset="0"/>
            </a:endParaRPr>
          </a:p>
          <a:p>
            <a:pPr lvl="1">
              <a:lnSpc>
                <a:spcPct val="90000"/>
              </a:lnSpc>
              <a:buFont typeface="Wingdings" panose="05000000000000000000" pitchFamily="2" charset="2"/>
              <a:buNone/>
            </a:pPr>
            <a:endParaRPr lang="en-AU" altLang="en-US" sz="2400"/>
          </a:p>
          <a:p>
            <a:pPr lvl="1">
              <a:lnSpc>
                <a:spcPct val="90000"/>
              </a:lnSpc>
            </a:pPr>
            <a:endParaRPr lang="en-AU" altLang="en-US" sz="24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AU" altLang="en-US"/>
              <a:t>Row Transposition Ciphers</a:t>
            </a:r>
            <a:endParaRPr lang="en-AU" altLang="en-US"/>
          </a:p>
        </p:txBody>
      </p:sp>
      <p:sp>
        <p:nvSpPr>
          <p:cNvPr id="104451" name="Rectangle 3"/>
          <p:cNvSpPr>
            <a:spLocks noGrp="1" noChangeArrowheads="1"/>
          </p:cNvSpPr>
          <p:nvPr>
            <p:ph type="body" idx="1"/>
          </p:nvPr>
        </p:nvSpPr>
        <p:spPr/>
        <p:txBody>
          <a:bodyPr/>
          <a:lstStyle/>
          <a:p>
            <a:pPr>
              <a:lnSpc>
                <a:spcPct val="80000"/>
              </a:lnSpc>
            </a:pPr>
            <a:r>
              <a:rPr lang="en-US" altLang="en-US" dirty="0"/>
              <a:t>a more complex transposition</a:t>
            </a:r>
            <a:endParaRPr lang="en-AU" altLang="en-US" dirty="0"/>
          </a:p>
          <a:p>
            <a:pPr>
              <a:lnSpc>
                <a:spcPct val="80000"/>
              </a:lnSpc>
            </a:pPr>
            <a:r>
              <a:rPr lang="en-AU" altLang="en-US" dirty="0"/>
              <a:t>write letters of message out in rows over a specified number of columns</a:t>
            </a:r>
            <a:endParaRPr lang="en-AU" altLang="en-US" dirty="0"/>
          </a:p>
          <a:p>
            <a:pPr>
              <a:lnSpc>
                <a:spcPct val="80000"/>
              </a:lnSpc>
            </a:pPr>
            <a:r>
              <a:rPr lang="en-AU" altLang="en-US" dirty="0"/>
              <a:t>then reorder the columns according to some key before reading off the rows</a:t>
            </a:r>
            <a:endParaRPr lang="en-AU" altLang="en-US" sz="3600" dirty="0">
              <a:latin typeface="Courier New" panose="02070309020205020404" pitchFamily="49" charset="0"/>
            </a:endParaRPr>
          </a:p>
          <a:p>
            <a:pPr lvl="1">
              <a:lnSpc>
                <a:spcPct val="80000"/>
              </a:lnSpc>
              <a:buFont typeface="Wingdings" panose="05000000000000000000" pitchFamily="2" charset="2"/>
              <a:buNone/>
            </a:pPr>
            <a:r>
              <a:rPr lang="en-AU" altLang="en-US" sz="2000" dirty="0">
                <a:latin typeface="Courier" charset="0"/>
              </a:rPr>
              <a:t>Key:       4 3 1 2 5 6 7</a:t>
            </a:r>
            <a:endParaRPr lang="en-AU" altLang="en-US" sz="2000" dirty="0">
              <a:latin typeface="Courier" charset="0"/>
            </a:endParaRPr>
          </a:p>
          <a:p>
            <a:pPr lvl="1">
              <a:lnSpc>
                <a:spcPct val="80000"/>
              </a:lnSpc>
              <a:buFont typeface="Wingdings" panose="05000000000000000000" pitchFamily="2" charset="2"/>
              <a:buNone/>
            </a:pPr>
            <a:r>
              <a:rPr lang="en-AU" altLang="en-US" sz="2000" dirty="0">
                <a:latin typeface="Courier" charset="0"/>
              </a:rPr>
              <a:t>Plaintext: a t </a:t>
            </a:r>
            <a:r>
              <a:rPr lang="en-AU" altLang="en-US" sz="2000" dirty="0" err="1">
                <a:latin typeface="Courier" charset="0"/>
              </a:rPr>
              <a:t>t</a:t>
            </a:r>
            <a:r>
              <a:rPr lang="en-AU" altLang="en-US" sz="2000" dirty="0">
                <a:latin typeface="Courier" charset="0"/>
              </a:rPr>
              <a:t> a c k p</a:t>
            </a:r>
            <a:endParaRPr lang="en-AU" altLang="en-US" sz="2000" dirty="0">
              <a:latin typeface="Courier" charset="0"/>
            </a:endParaRPr>
          </a:p>
          <a:p>
            <a:pPr lvl="1">
              <a:lnSpc>
                <a:spcPct val="80000"/>
              </a:lnSpc>
              <a:buFont typeface="Wingdings" panose="05000000000000000000" pitchFamily="2" charset="2"/>
              <a:buNone/>
            </a:pPr>
            <a:r>
              <a:rPr lang="en-AU" altLang="en-US" sz="2000" dirty="0">
                <a:latin typeface="Courier" charset="0"/>
              </a:rPr>
              <a:t>           o s t p o n e</a:t>
            </a:r>
            <a:endParaRPr lang="en-AU" altLang="en-US" sz="2000" dirty="0">
              <a:latin typeface="Courier" charset="0"/>
            </a:endParaRPr>
          </a:p>
          <a:p>
            <a:pPr lvl="1">
              <a:lnSpc>
                <a:spcPct val="80000"/>
              </a:lnSpc>
              <a:buFont typeface="Wingdings" panose="05000000000000000000" pitchFamily="2" charset="2"/>
              <a:buNone/>
            </a:pPr>
            <a:r>
              <a:rPr lang="en-AU" altLang="en-US" sz="2000" dirty="0">
                <a:latin typeface="Courier" charset="0"/>
              </a:rPr>
              <a:t>           d u n t </a:t>
            </a:r>
            <a:r>
              <a:rPr lang="en-AU" altLang="en-US" sz="2000" dirty="0" err="1">
                <a:latin typeface="Courier" charset="0"/>
              </a:rPr>
              <a:t>i</a:t>
            </a:r>
            <a:r>
              <a:rPr lang="en-AU" altLang="en-US" sz="2000" dirty="0">
                <a:latin typeface="Courier" charset="0"/>
              </a:rPr>
              <a:t> l t</a:t>
            </a:r>
            <a:endParaRPr lang="en-AU" altLang="en-US" sz="2000" dirty="0">
              <a:latin typeface="Courier" charset="0"/>
            </a:endParaRPr>
          </a:p>
          <a:p>
            <a:pPr lvl="1">
              <a:lnSpc>
                <a:spcPct val="80000"/>
              </a:lnSpc>
              <a:buFont typeface="Wingdings" panose="05000000000000000000" pitchFamily="2" charset="2"/>
              <a:buNone/>
            </a:pPr>
            <a:r>
              <a:rPr lang="en-AU" altLang="en-US" sz="2000" dirty="0">
                <a:latin typeface="Courier" charset="0"/>
              </a:rPr>
              <a:t>           w o a m x y z</a:t>
            </a:r>
            <a:endParaRPr lang="en-AU" altLang="en-US" sz="2000" dirty="0">
              <a:latin typeface="Courier" charset="0"/>
            </a:endParaRPr>
          </a:p>
          <a:p>
            <a:pPr lvl="1">
              <a:lnSpc>
                <a:spcPct val="80000"/>
              </a:lnSpc>
              <a:buFont typeface="Wingdings" panose="05000000000000000000" pitchFamily="2" charset="2"/>
              <a:buNone/>
            </a:pPr>
            <a:r>
              <a:rPr lang="en-AU" altLang="en-US" sz="2000" dirty="0">
                <a:latin typeface="Courier" charset="0"/>
              </a:rPr>
              <a:t>Ciphertext: TTNAAPTMTSUOAODWCOIXKNLYPETZ</a:t>
            </a:r>
            <a:endParaRPr lang="en-AU" altLang="en-US" sz="2000" dirty="0">
              <a:latin typeface="Courier" charset="0"/>
            </a:endParaRPr>
          </a:p>
          <a:p>
            <a:pPr lvl="1">
              <a:lnSpc>
                <a:spcPct val="80000"/>
              </a:lnSpc>
              <a:buFont typeface="Wingdings" panose="05000000000000000000" pitchFamily="2" charset="2"/>
              <a:buNone/>
            </a:pPr>
            <a:r>
              <a:rPr lang="en-AU" altLang="en-US" sz="2400" dirty="0"/>
              <a:t> </a:t>
            </a:r>
            <a:endParaRPr lang="en-AU"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Security aspects come into play when it is necessary or desirable to protect the information transmission from an opponent who may present a threat to confidentiality, authenticity, and so on. All the techniques for providing security have two components:</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 security-related transformation on the information to be sent. Examples include the encryption of the message, which scrambles the message so that it is unreadable by the opponent, and the addition of a code based on the contents of the message, which can be used to verify the identity of the sender.</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a:t>Product Ciphers</a:t>
            </a:r>
            <a:endParaRPr lang="en-AU" altLang="en-US"/>
          </a:p>
        </p:txBody>
      </p:sp>
      <p:sp>
        <p:nvSpPr>
          <p:cNvPr id="105475" name="Rectangle 3"/>
          <p:cNvSpPr>
            <a:spLocks noGrp="1" noChangeArrowheads="1"/>
          </p:cNvSpPr>
          <p:nvPr>
            <p:ph type="body" idx="1"/>
          </p:nvPr>
        </p:nvSpPr>
        <p:spPr/>
        <p:txBody>
          <a:bodyPr/>
          <a:lstStyle/>
          <a:p>
            <a:pPr>
              <a:lnSpc>
                <a:spcPct val="90000"/>
              </a:lnSpc>
            </a:pPr>
            <a:r>
              <a:rPr lang="en-AU" altLang="en-US" sz="2800"/>
              <a:t>ciphers using substitutions or transpositions are not secure because of language characteristics</a:t>
            </a:r>
            <a:endParaRPr lang="en-AU" altLang="en-US" sz="2800"/>
          </a:p>
          <a:p>
            <a:pPr>
              <a:lnSpc>
                <a:spcPct val="90000"/>
              </a:lnSpc>
            </a:pPr>
            <a:r>
              <a:rPr lang="en-AU" altLang="en-US" sz="2800"/>
              <a:t>hence consider using several ciphers in succession to make harder, but: </a:t>
            </a:r>
            <a:endParaRPr lang="en-AU" altLang="en-US" sz="2800"/>
          </a:p>
          <a:p>
            <a:pPr lvl="1">
              <a:lnSpc>
                <a:spcPct val="90000"/>
              </a:lnSpc>
            </a:pPr>
            <a:r>
              <a:rPr lang="en-AU" altLang="en-US" sz="2400"/>
              <a:t>two substitutions make a more complex substitution </a:t>
            </a:r>
            <a:endParaRPr lang="en-AU" altLang="en-US" sz="2400"/>
          </a:p>
          <a:p>
            <a:pPr lvl="1">
              <a:lnSpc>
                <a:spcPct val="90000"/>
              </a:lnSpc>
            </a:pPr>
            <a:r>
              <a:rPr lang="en-AU" altLang="en-US" sz="2400"/>
              <a:t>two transpositions make more complex transposition </a:t>
            </a:r>
            <a:endParaRPr lang="en-AU" altLang="en-US" sz="2400"/>
          </a:p>
          <a:p>
            <a:pPr lvl="1">
              <a:lnSpc>
                <a:spcPct val="90000"/>
              </a:lnSpc>
            </a:pPr>
            <a:r>
              <a:rPr lang="en-AU" altLang="en-US" sz="2400"/>
              <a:t>but a substitution followed by a transposition makes a new much harder cipher </a:t>
            </a:r>
            <a:endParaRPr lang="en-AU" altLang="en-US" sz="2400"/>
          </a:p>
          <a:p>
            <a:pPr>
              <a:lnSpc>
                <a:spcPct val="90000"/>
              </a:lnSpc>
            </a:pPr>
            <a:r>
              <a:rPr lang="en-US" altLang="en-US" sz="2800"/>
              <a:t>this is bridge from classical to modern ciphers</a:t>
            </a:r>
            <a:endParaRPr lang="en-AU" altLang="en-US" sz="2800"/>
          </a:p>
          <a:p>
            <a:pPr>
              <a:lnSpc>
                <a:spcPct val="90000"/>
              </a:lnSpc>
            </a:pPr>
            <a:endParaRPr lang="en-AU" altLang="en-US" sz="28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AU" altLang="en-US"/>
              <a:t>Steganography</a:t>
            </a:r>
            <a:endParaRPr lang="en-AU" altLang="en-US"/>
          </a:p>
        </p:txBody>
      </p:sp>
      <p:sp>
        <p:nvSpPr>
          <p:cNvPr id="107523" name="Rectangle 3"/>
          <p:cNvSpPr>
            <a:spLocks noGrp="1" noChangeArrowheads="1"/>
          </p:cNvSpPr>
          <p:nvPr>
            <p:ph type="body" idx="1"/>
          </p:nvPr>
        </p:nvSpPr>
        <p:spPr/>
        <p:txBody>
          <a:bodyPr/>
          <a:lstStyle/>
          <a:p>
            <a:pPr>
              <a:lnSpc>
                <a:spcPct val="90000"/>
              </a:lnSpc>
            </a:pPr>
            <a:r>
              <a:rPr lang="en-US" altLang="en-US"/>
              <a:t>an alternative to encryption</a:t>
            </a:r>
            <a:endParaRPr lang="en-US" altLang="en-US"/>
          </a:p>
          <a:p>
            <a:pPr>
              <a:lnSpc>
                <a:spcPct val="90000"/>
              </a:lnSpc>
            </a:pPr>
            <a:r>
              <a:rPr lang="en-US" altLang="en-US"/>
              <a:t>hides existence of message</a:t>
            </a:r>
            <a:endParaRPr lang="en-US" altLang="en-US"/>
          </a:p>
          <a:p>
            <a:pPr lvl="1">
              <a:lnSpc>
                <a:spcPct val="90000"/>
              </a:lnSpc>
            </a:pPr>
            <a:r>
              <a:rPr lang="en-US" altLang="en-US"/>
              <a:t>using only a subset of letters/words in a longer message marked in some way</a:t>
            </a:r>
            <a:endParaRPr lang="en-US" altLang="en-US"/>
          </a:p>
          <a:p>
            <a:pPr lvl="1">
              <a:lnSpc>
                <a:spcPct val="90000"/>
              </a:lnSpc>
            </a:pPr>
            <a:r>
              <a:rPr lang="en-US" altLang="en-US"/>
              <a:t>using invisible ink</a:t>
            </a:r>
            <a:endParaRPr lang="en-US" altLang="en-US"/>
          </a:p>
          <a:p>
            <a:pPr lvl="1">
              <a:lnSpc>
                <a:spcPct val="90000"/>
              </a:lnSpc>
            </a:pPr>
            <a:r>
              <a:rPr lang="en-US" altLang="en-US"/>
              <a:t>hiding in LSB in graphic image or sound file</a:t>
            </a:r>
            <a:endParaRPr lang="en-US" altLang="en-US"/>
          </a:p>
          <a:p>
            <a:pPr>
              <a:lnSpc>
                <a:spcPct val="90000"/>
              </a:lnSpc>
            </a:pPr>
            <a:r>
              <a:rPr lang="en-US" altLang="en-US"/>
              <a:t>has drawbacks</a:t>
            </a:r>
            <a:endParaRPr lang="en-US" altLang="en-US"/>
          </a:p>
          <a:p>
            <a:pPr lvl="1">
              <a:lnSpc>
                <a:spcPct val="90000"/>
              </a:lnSpc>
            </a:pPr>
            <a:r>
              <a:rPr lang="en-US" altLang="en-US"/>
              <a:t>high overhead to hide relatively few info bits</a:t>
            </a:r>
            <a:endParaRPr lang="en-US" altLang="en-US"/>
          </a:p>
          <a:p>
            <a:pPr lvl="1">
              <a:lnSpc>
                <a:spcPct val="90000"/>
              </a:lnSpc>
            </a:pPr>
            <a:endParaRPr lang="en-AU"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17410" name="Picture 2" descr="Clustering of graphs and search of assemblages"/>
          <p:cNvPicPr>
            <a:picLocks noChangeAspect="1" noChangeArrowheads="1"/>
          </p:cNvPicPr>
          <p:nvPr/>
        </p:nvPicPr>
        <p:blipFill rotWithShape="1">
          <a:blip r:embed="rId1">
            <a:extLst>
              <a:ext uri="{28A0092B-C50C-407E-A947-70E740481C1C}">
                <a14:useLocalDpi xmlns:a14="http://schemas.microsoft.com/office/drawing/2010/main" val="0"/>
              </a:ext>
            </a:extLst>
          </a:blip>
          <a:srcRect t="6666" b="17778"/>
          <a:stretch>
            <a:fillRect/>
          </a:stretch>
        </p:blipFill>
        <p:spPr bwMode="auto">
          <a:xfrm>
            <a:off x="-1" y="427703"/>
            <a:ext cx="9134477" cy="5181600"/>
          </a:xfrm>
          <a:prstGeom prst="rect">
            <a:avLst/>
          </a:prstGeom>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Some secret information shared by the two principals and, it is hoped, unknown to the opponent.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An example is an encryption key used in conjunction with the transformation to scramble the message before transmission and unscramble it on reception.</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 trusted third party may be needed to achieve secure transmission.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For example, a third party may be responsible for distributing the secret information to the two principals while keeping it from any opponent. </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This general model shows that there are four basic tasks in designing a particular security service:</a:t>
            </a:r>
            <a:endParaRPr lang="en-IN" dirty="0"/>
          </a:p>
        </p:txBody>
      </p:sp>
      <p:sp>
        <p:nvSpPr>
          <p:cNvPr id="3" name="Content Placeholder 2"/>
          <p:cNvSpPr>
            <a:spLocks noGrp="1"/>
          </p:cNvSpPr>
          <p:nvPr>
            <p:ph idx="1"/>
          </p:nvPr>
        </p:nvSpPr>
        <p:spPr/>
        <p:txBody>
          <a:bodyPr/>
          <a:lstStyle/>
          <a:p>
            <a:pPr marL="457200" indent="-457200" algn="just">
              <a:buAutoNum type="arabicPeriod"/>
            </a:pPr>
            <a:r>
              <a:rPr lang="en-US" sz="2400" dirty="0">
                <a:latin typeface="Times New Roman" panose="02020603050405020304" pitchFamily="18" charset="0"/>
                <a:cs typeface="Times New Roman" panose="02020603050405020304" pitchFamily="18" charset="0"/>
              </a:rPr>
              <a:t>Design an algorithm for performing the security-related transformation. The algorithm should be such that an opponent cannot defeat its purpose. </a:t>
            </a:r>
            <a:endParaRPr lang="en-US" sz="2400" dirty="0">
              <a:latin typeface="Times New Roman" panose="02020603050405020304" pitchFamily="18" charset="0"/>
              <a:cs typeface="Times New Roman" panose="02020603050405020304" pitchFamily="18" charset="0"/>
            </a:endParaRPr>
          </a:p>
          <a:p>
            <a:pPr marL="457200" indent="-457200" algn="just">
              <a:buAutoNum type="arabicPeriod"/>
            </a:pPr>
            <a:r>
              <a:rPr lang="en-US" sz="2400" dirty="0">
                <a:latin typeface="Times New Roman" panose="02020603050405020304" pitchFamily="18" charset="0"/>
                <a:cs typeface="Times New Roman" panose="02020603050405020304" pitchFamily="18" charset="0"/>
              </a:rPr>
              <a:t>Generate the secret information to be used with the algorithm. </a:t>
            </a:r>
            <a:endParaRPr lang="en-US" sz="2400" dirty="0">
              <a:latin typeface="Times New Roman" panose="02020603050405020304" pitchFamily="18" charset="0"/>
              <a:cs typeface="Times New Roman" panose="02020603050405020304" pitchFamily="18" charset="0"/>
            </a:endParaRPr>
          </a:p>
          <a:p>
            <a:pPr marL="457200" indent="-457200" algn="just">
              <a:buAutoNum type="arabicPeriod"/>
            </a:pPr>
            <a:r>
              <a:rPr lang="en-US" sz="2400" dirty="0">
                <a:latin typeface="Times New Roman" panose="02020603050405020304" pitchFamily="18" charset="0"/>
                <a:cs typeface="Times New Roman" panose="02020603050405020304" pitchFamily="18" charset="0"/>
              </a:rPr>
              <a:t>Develop methods for the distribution and sharing of the secret information. </a:t>
            </a:r>
            <a:endParaRPr lang="en-US" sz="2400" dirty="0">
              <a:latin typeface="Times New Roman" panose="02020603050405020304" pitchFamily="18" charset="0"/>
              <a:cs typeface="Times New Roman" panose="02020603050405020304" pitchFamily="18" charset="0"/>
            </a:endParaRPr>
          </a:p>
          <a:p>
            <a:pPr marL="457200" indent="-457200" algn="just">
              <a:buAutoNum type="arabicPeriod"/>
            </a:pPr>
            <a:r>
              <a:rPr lang="en-US" sz="2400" dirty="0">
                <a:latin typeface="Times New Roman" panose="02020603050405020304" pitchFamily="18" charset="0"/>
                <a:cs typeface="Times New Roman" panose="02020603050405020304" pitchFamily="18" charset="0"/>
              </a:rPr>
              <a:t>Specify a protocol to be used by the two principals that makes use of the security algorithm and the secret information to achieve a particular security service.</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Network Access Security Model </a:t>
            </a:r>
            <a:endParaRPr lang="en-IN" dirty="0"/>
          </a:p>
        </p:txBody>
      </p:sp>
      <p:pic>
        <p:nvPicPr>
          <p:cNvPr id="7" name="Content Placeholder 6"/>
          <p:cNvPicPr>
            <a:picLocks noGrp="1" noChangeAspect="1"/>
          </p:cNvPicPr>
          <p:nvPr>
            <p:ph idx="1"/>
          </p:nvPr>
        </p:nvPicPr>
        <p:blipFill>
          <a:blip r:embed="rId1"/>
          <a:stretch>
            <a:fillRect/>
          </a:stretch>
        </p:blipFill>
        <p:spPr>
          <a:xfrm>
            <a:off x="457200" y="1752600"/>
            <a:ext cx="8229600" cy="2937287"/>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To protecting an information system from unwanted access. </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hacker can be someone who, with no negative intent, simply gets satisfaction from breaking and entering a computer system. </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intruder can be a unhappy employee who wishes to do damage or a criminal who seeks to exploit computer assets for financial gain (e.g., obtaining credit card numbers or performing illegal money transfers).</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Another type of unwanted access is the placement in a computer system of logic that exploits vulnerabilities in the system and that can affect application programs as well as utility programs, such as editors and compilers</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a:xfrm>
            <a:off x="722313" y="2133601"/>
            <a:ext cx="7772400" cy="1904999"/>
          </a:xfrm>
        </p:spPr>
        <p:txBody>
          <a:bodyPr/>
          <a:lstStyle/>
          <a:p>
            <a:pPr algn="ctr"/>
            <a:r>
              <a:rPr lang="en-US" sz="3600" b="1"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Module 1</a:t>
            </a:r>
            <a:endParaRPr lang="en-US" sz="3600" b="1"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endParaRPr>
          </a:p>
          <a:p>
            <a:pPr algn="ctr"/>
            <a:r>
              <a:rPr lang="en-US" sz="3600" b="1"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Introduction to Cryptography and types of Ciphers</a:t>
            </a:r>
            <a:endParaRPr lang="en-IN" sz="3600" dirty="0">
              <a:solidFill>
                <a:schemeClr val="tx1"/>
              </a:solidFill>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Programs can present two kinds of threats: </a:t>
            </a:r>
            <a:endParaRPr lang="en-US"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Information access threats: </a:t>
            </a:r>
            <a:r>
              <a:rPr lang="en-US" dirty="0">
                <a:latin typeface="Times New Roman" panose="02020603050405020304" pitchFamily="18" charset="0"/>
                <a:cs typeface="Times New Roman" panose="02020603050405020304" pitchFamily="18" charset="0"/>
              </a:rPr>
              <a:t>Intercept or modify data on behalf of users who should not have access to that data. </a:t>
            </a:r>
            <a:endParaRPr lang="en-US" dirty="0">
              <a:latin typeface="Times New Roman" panose="02020603050405020304" pitchFamily="18" charset="0"/>
              <a:cs typeface="Times New Roman" panose="02020603050405020304" pitchFamily="18" charset="0"/>
            </a:endParaRPr>
          </a:p>
          <a:p>
            <a:pPr lvl="1" algn="just"/>
            <a:r>
              <a:rPr lang="en-US" b="1" dirty="0">
                <a:latin typeface="Times New Roman" panose="02020603050405020304" pitchFamily="18" charset="0"/>
                <a:cs typeface="Times New Roman" panose="02020603050405020304" pitchFamily="18" charset="0"/>
              </a:rPr>
              <a:t>Service threats: </a:t>
            </a:r>
            <a:r>
              <a:rPr lang="en-US" dirty="0">
                <a:latin typeface="Times New Roman" panose="02020603050405020304" pitchFamily="18" charset="0"/>
                <a:cs typeface="Times New Roman" panose="02020603050405020304" pitchFamily="18" charset="0"/>
              </a:rPr>
              <a:t>Exploit service flaws in computers to inhibit use by legitimate users.</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The security mechanisms needed to cope with unwanted access fall into two broad categories.</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The first category might be termed a gatekeeper function. </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It includes password-based login procedures that are designed to deny access to all but authorized users and screening logic that is designed to detect and reject worms, viruses, and other similar attacks. </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Once either an unwanted user or unwanted software gains access, the second line of defense consists of a variety of internal controls that monitor activity and analyze stored information in an attempt to detect the presence of unwanted intruders. </a:t>
            </a:r>
            <a:endParaRPr lang="en-IN" sz="2800" dirty="0"/>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OSI Security Architecture</a:t>
            </a:r>
            <a:endParaRPr lang="en-IN" dirty="0"/>
          </a:p>
        </p:txBody>
      </p:sp>
      <p:sp>
        <p:nvSpPr>
          <p:cNvPr id="3" name="Content Placeholder 2"/>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The OSI security architecture is useful to managers as a way of organizing the task of providing security.</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ITU-T4 Recommendation X.800 security architecture for OSI defines such a systematic approach.</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OSI security architecture focuses on security attacks, mechanisms and services.</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sz="2800" b="1" dirty="0">
                <a:latin typeface="Times New Roman" panose="02020603050405020304" pitchFamily="18" charset="0"/>
                <a:cs typeface="Times New Roman" panose="02020603050405020304" pitchFamily="18" charset="0"/>
              </a:rPr>
              <a:t>Security attack: </a:t>
            </a:r>
            <a:r>
              <a:rPr lang="en-IN" sz="2800" dirty="0">
                <a:latin typeface="Times New Roman" panose="02020603050405020304" pitchFamily="18" charset="0"/>
                <a:cs typeface="Times New Roman" panose="02020603050405020304" pitchFamily="18" charset="0"/>
              </a:rPr>
              <a:t>Any action that compromises the security of information owned by an organization.</a:t>
            </a:r>
            <a:endParaRPr lang="en-IN" sz="2800"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Security mechanism: </a:t>
            </a:r>
            <a:r>
              <a:rPr lang="en-IN" sz="2800" dirty="0">
                <a:latin typeface="Times New Roman" panose="02020603050405020304" pitchFamily="18" charset="0"/>
                <a:cs typeface="Times New Roman" panose="02020603050405020304" pitchFamily="18" charset="0"/>
              </a:rPr>
              <a:t>A process that is designed to detect, prevent or recover from a security attack.</a:t>
            </a:r>
            <a:endParaRPr lang="en-IN" sz="2800" dirty="0">
              <a:latin typeface="Times New Roman" panose="02020603050405020304" pitchFamily="18" charset="0"/>
              <a:cs typeface="Times New Roman" panose="02020603050405020304" pitchFamily="18" charset="0"/>
            </a:endParaRPr>
          </a:p>
          <a:p>
            <a:pPr algn="just"/>
            <a:r>
              <a:rPr lang="en-IN" sz="2800" b="1" dirty="0">
                <a:latin typeface="Times New Roman" panose="02020603050405020304" pitchFamily="18" charset="0"/>
                <a:cs typeface="Times New Roman" panose="02020603050405020304" pitchFamily="18" charset="0"/>
              </a:rPr>
              <a:t>Security service: </a:t>
            </a:r>
            <a:r>
              <a:rPr lang="en-IN" sz="2800" dirty="0">
                <a:latin typeface="Times New Roman" panose="02020603050405020304" pitchFamily="18" charset="0"/>
                <a:cs typeface="Times New Roman" panose="02020603050405020304" pitchFamily="18" charset="0"/>
              </a:rPr>
              <a:t>A processing or communication service that enhances the security of the data processing systems and the information transfers of an organization.</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4124940" y="4724400"/>
            <a:ext cx="4581525" cy="14859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61104"/>
            <a:ext cx="8229600" cy="715962"/>
          </a:xfrm>
        </p:spPr>
        <p:txBody>
          <a:bodyPr/>
          <a:lstStyle/>
          <a:p>
            <a:r>
              <a:rPr lang="en-AU" altLang="en-US" dirty="0"/>
              <a:t>Security Attack</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229600" cy="4680431"/>
          </a:xfrm>
        </p:spPr>
        <p:txBody>
          <a:bodyPr/>
          <a:lstStyle/>
          <a:p>
            <a:pPr algn="just"/>
            <a:r>
              <a:rPr lang="en-IN" sz="2400" dirty="0">
                <a:latin typeface="Times New Roman" panose="02020603050405020304" pitchFamily="18" charset="0"/>
                <a:cs typeface="Times New Roman" panose="02020603050405020304" pitchFamily="18" charset="0"/>
              </a:rPr>
              <a:t>Computer based systems have three valuable components: Hardware, Software and data.</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Securities of these components are evaluated in terms of vulnerability, threats, attacks and control.</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An assault on system security that derives from an intelligent threat; that is, an intelligent act that is a deliberate attempt to evade security services and violate the security policy of a </a:t>
            </a:r>
            <a:r>
              <a:rPr lang="en-IN" sz="2400">
                <a:latin typeface="Times New Roman" panose="02020603050405020304" pitchFamily="18" charset="0"/>
                <a:cs typeface="Times New Roman" panose="02020603050405020304" pitchFamily="18" charset="0"/>
              </a:rPr>
              <a:t>system.</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Types of Security Attacks</a:t>
            </a:r>
            <a:endParaRPr lang="en-IN" dirty="0"/>
          </a:p>
        </p:txBody>
      </p:sp>
      <p:sp>
        <p:nvSpPr>
          <p:cNvPr id="3" name="Content Placeholder 2"/>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An attempt to gain unauthorized access to information resource or services, or to cause harm or damage to information systems.</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Security attacks are of two types: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Passive attack</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Active attack</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4210050" y="4235484"/>
            <a:ext cx="3619500" cy="14954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Passive Attack</a:t>
            </a:r>
            <a:endParaRPr lang="en-IN" dirty="0"/>
          </a:p>
        </p:txBody>
      </p:sp>
      <p:sp>
        <p:nvSpPr>
          <p:cNvPr id="3" name="Content Placeholder 2"/>
          <p:cNvSpPr>
            <a:spLocks noGrp="1"/>
          </p:cNvSpPr>
          <p:nvPr>
            <p:ph idx="1"/>
          </p:nvPr>
        </p:nvSpPr>
        <p:spPr/>
        <p:txBody>
          <a:bodyPr/>
          <a:lstStyle/>
          <a:p>
            <a:pPr algn="just"/>
            <a:r>
              <a:rPr lang="en-IN" sz="2800" dirty="0">
                <a:latin typeface="Times New Roman" panose="02020603050405020304" pitchFamily="18" charset="0"/>
                <a:cs typeface="Times New Roman" panose="02020603050405020304" pitchFamily="18" charset="0"/>
              </a:rPr>
              <a:t>A passive attack attempts to learn or make use of information from the system but does not affect system resources.</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The attacker aims to obtain information that is in transit.</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The term passive indicates that the attacker does not attempt to perform any modification to the data.</a:t>
            </a:r>
            <a:endParaRPr lang="en-IN"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Passive attacks are of two types:</a:t>
            </a:r>
            <a:endParaRPr lang="en-IN" sz="2800"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Release of message contents</a:t>
            </a:r>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Traffic analysis</a:t>
            </a:r>
            <a:endParaRPr lang="en-IN"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Release of message content</a:t>
            </a:r>
            <a:endParaRPr lang="en-IN" dirty="0"/>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A telephone conversation, an electronic mail message, and a transferred file may contain sensitive or confidential information.</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To prevent an opponent from learning the contents of these transmissions</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1371600" y="3249846"/>
            <a:ext cx="6172201" cy="32742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Traffic analysis</a:t>
            </a:r>
            <a:endParaRPr lang="en-IN" dirty="0"/>
          </a:p>
        </p:txBody>
      </p:sp>
      <p:sp>
        <p:nvSpPr>
          <p:cNvPr id="3" name="Content Placeholder 2"/>
          <p:cNvSpPr>
            <a:spLocks noGrp="1"/>
          </p:cNvSpPr>
          <p:nvPr>
            <p:ph idx="1"/>
          </p:nvPr>
        </p:nvSpPr>
        <p:spPr/>
        <p:txBody>
          <a:bodyPr/>
          <a:lstStyle/>
          <a:p>
            <a:pPr algn="just"/>
            <a:r>
              <a:rPr lang="en-US" sz="2400" b="0" i="0" dirty="0">
                <a:solidFill>
                  <a:srgbClr val="273239"/>
                </a:solidFill>
                <a:effectLst/>
                <a:latin typeface="Times New Roman" panose="02020603050405020304" pitchFamily="18" charset="0"/>
                <a:cs typeface="Times New Roman" panose="02020603050405020304" pitchFamily="18" charset="0"/>
              </a:rPr>
              <a:t>Suppose that we had a way of masking (encryption) information, so that the attacker even if captured the message could not extract any information from the message. </a:t>
            </a:r>
            <a:endParaRPr lang="en-US" sz="2400" dirty="0">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The opponent could determine the location and identity of communicating host and could observe the frequency and length of messages being exchanged. </a:t>
            </a:r>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a:r>
              <a:rPr lang="en-US" sz="2400" b="0" i="0" dirty="0">
                <a:solidFill>
                  <a:srgbClr val="273239"/>
                </a:solidFill>
                <a:effectLst/>
                <a:latin typeface="Times New Roman" panose="02020603050405020304" pitchFamily="18" charset="0"/>
                <a:cs typeface="Times New Roman" panose="02020603050405020304" pitchFamily="18" charset="0"/>
              </a:rPr>
              <a:t>This information might be useful in guessing the nature of the communication that was taking place. </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6" name="Picture 5"/>
          <p:cNvPicPr>
            <a:picLocks noChangeAspect="1"/>
          </p:cNvPicPr>
          <p:nvPr/>
        </p:nvPicPr>
        <p:blipFill>
          <a:blip r:embed="rId1"/>
          <a:stretch>
            <a:fillRect/>
          </a:stretch>
        </p:blipFill>
        <p:spPr>
          <a:xfrm>
            <a:off x="4191000" y="4296771"/>
            <a:ext cx="4724400" cy="25415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Cryptography</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IN" sz="2300" b="1" dirty="0">
                <a:latin typeface="Times New Roman" panose="02020603050405020304" pitchFamily="18" charset="0"/>
                <a:cs typeface="Times New Roman" panose="02020603050405020304" pitchFamily="18" charset="0"/>
              </a:rPr>
              <a:t>Cryptography</a:t>
            </a:r>
            <a:r>
              <a:rPr lang="en-IN" sz="2300" dirty="0">
                <a:latin typeface="Times New Roman" panose="02020603050405020304" pitchFamily="18" charset="0"/>
                <a:cs typeface="Times New Roman" panose="02020603050405020304" pitchFamily="18" charset="0"/>
              </a:rPr>
              <a:t> is the science of writing in secret code and is an ancient art.</a:t>
            </a:r>
            <a:endParaRPr lang="en-IN" sz="2300" dirty="0">
              <a:latin typeface="Times New Roman" panose="02020603050405020304" pitchFamily="18" charset="0"/>
              <a:cs typeface="Times New Roman" panose="02020603050405020304" pitchFamily="18" charset="0"/>
            </a:endParaRPr>
          </a:p>
          <a:p>
            <a:pPr algn="just"/>
            <a:r>
              <a:rPr lang="en-US" sz="2300" b="1" i="0" dirty="0">
                <a:effectLst/>
                <a:latin typeface="Times New Roman" panose="02020603050405020304" pitchFamily="18" charset="0"/>
                <a:cs typeface="Times New Roman" panose="02020603050405020304" pitchFamily="18" charset="0"/>
              </a:rPr>
              <a:t>Cryptography</a:t>
            </a:r>
            <a:r>
              <a:rPr lang="en-US" sz="2300" b="0" i="0" dirty="0">
                <a:effectLst/>
                <a:latin typeface="Times New Roman" panose="02020603050405020304" pitchFamily="18" charset="0"/>
                <a:cs typeface="Times New Roman" panose="02020603050405020304" pitchFamily="18" charset="0"/>
              </a:rPr>
              <a:t> is the study of secure communications techniques that allow only the sender and intended recipient of a message to view its contents.</a:t>
            </a:r>
            <a:endParaRPr lang="en-IN" sz="2300" dirty="0">
              <a:latin typeface="Times New Roman" panose="02020603050405020304" pitchFamily="18" charset="0"/>
              <a:cs typeface="Times New Roman" panose="02020603050405020304" pitchFamily="18" charset="0"/>
            </a:endParaRPr>
          </a:p>
          <a:p>
            <a:pPr algn="just"/>
            <a:r>
              <a:rPr lang="en-IN" sz="2300" dirty="0">
                <a:latin typeface="Times New Roman" panose="02020603050405020304" pitchFamily="18" charset="0"/>
                <a:cs typeface="Times New Roman" panose="02020603050405020304" pitchFamily="18" charset="0"/>
              </a:rPr>
              <a:t>Cryptography is not only protects data from theft or alteration, but can also be used for user authentication.</a:t>
            </a:r>
            <a:endParaRPr lang="en-IN" sz="2300" dirty="0">
              <a:latin typeface="Times New Roman" panose="02020603050405020304" pitchFamily="18" charset="0"/>
              <a:cs typeface="Times New Roman" panose="02020603050405020304" pitchFamily="18" charset="0"/>
            </a:endParaRPr>
          </a:p>
          <a:p>
            <a:pPr algn="just"/>
            <a:r>
              <a:rPr lang="en-IN" sz="2300">
                <a:latin typeface="Times New Roman" panose="02020603050405020304" pitchFamily="18" charset="0"/>
                <a:cs typeface="Times New Roman" panose="02020603050405020304" pitchFamily="18" charset="0"/>
              </a:rPr>
              <a:t>The Crypto term </a:t>
            </a:r>
            <a:r>
              <a:rPr lang="en-IN" sz="2300" dirty="0">
                <a:latin typeface="Times New Roman" panose="02020603050405020304" pitchFamily="18" charset="0"/>
                <a:cs typeface="Times New Roman" panose="02020603050405020304" pitchFamily="18" charset="0"/>
              </a:rPr>
              <a:t>is derived from the Greek word </a:t>
            </a:r>
            <a:r>
              <a:rPr lang="en-IN" sz="2300" b="1" dirty="0" err="1">
                <a:latin typeface="Times New Roman" panose="02020603050405020304" pitchFamily="18" charset="0"/>
                <a:cs typeface="Times New Roman" panose="02020603050405020304" pitchFamily="18" charset="0"/>
              </a:rPr>
              <a:t>kryptos</a:t>
            </a:r>
            <a:r>
              <a:rPr lang="en-IN" sz="2300" dirty="0">
                <a:latin typeface="Times New Roman" panose="02020603050405020304" pitchFamily="18" charset="0"/>
                <a:cs typeface="Times New Roman" panose="02020603050405020304" pitchFamily="18" charset="0"/>
              </a:rPr>
              <a:t>, which means </a:t>
            </a:r>
            <a:r>
              <a:rPr lang="en-IN" sz="2300" b="1" dirty="0">
                <a:latin typeface="Times New Roman" panose="02020603050405020304" pitchFamily="18" charset="0"/>
                <a:cs typeface="Times New Roman" panose="02020603050405020304" pitchFamily="18" charset="0"/>
              </a:rPr>
              <a:t>hidden</a:t>
            </a:r>
            <a:r>
              <a:rPr lang="en-IN" sz="2300" dirty="0">
                <a:latin typeface="Times New Roman" panose="02020603050405020304" pitchFamily="18" charset="0"/>
                <a:cs typeface="Times New Roman" panose="02020603050405020304" pitchFamily="18" charset="0"/>
              </a:rPr>
              <a:t>.</a:t>
            </a:r>
            <a:endParaRPr lang="en-IN" sz="2300" dirty="0">
              <a:latin typeface="Times New Roman" panose="02020603050405020304" pitchFamily="18" charset="0"/>
              <a:cs typeface="Times New Roman" panose="02020603050405020304" pitchFamily="18" charset="0"/>
            </a:endParaRPr>
          </a:p>
          <a:p>
            <a:pPr algn="just"/>
            <a:r>
              <a:rPr lang="en-IN" sz="2300" dirty="0">
                <a:latin typeface="Times New Roman" panose="02020603050405020304" pitchFamily="18" charset="0"/>
                <a:cs typeface="Times New Roman" panose="02020603050405020304" pitchFamily="18" charset="0"/>
              </a:rPr>
              <a:t>In cryptography, we start with the unencrypted data, referred to as plaintext.</a:t>
            </a:r>
            <a:endParaRPr lang="en-IN" sz="2300" dirty="0">
              <a:latin typeface="Times New Roman" panose="02020603050405020304" pitchFamily="18" charset="0"/>
              <a:cs typeface="Times New Roman" panose="02020603050405020304" pitchFamily="18" charset="0"/>
            </a:endParaRPr>
          </a:p>
          <a:p>
            <a:pPr algn="just"/>
            <a:r>
              <a:rPr lang="en-IN" sz="2300" dirty="0">
                <a:latin typeface="Times New Roman" panose="02020603050405020304" pitchFamily="18" charset="0"/>
                <a:cs typeface="Times New Roman" panose="02020603050405020304" pitchFamily="18" charset="0"/>
              </a:rPr>
              <a:t>Plaintext is encrypted into ciphertext, which will in turn be decrypted back into usable plaintext.</a:t>
            </a:r>
            <a:endParaRPr lang="en-IN" sz="2300" dirty="0">
              <a:latin typeface="Times New Roman" panose="02020603050405020304" pitchFamily="18" charset="0"/>
              <a:cs typeface="Times New Roman" panose="02020603050405020304" pitchFamily="18" charset="0"/>
            </a:endParaRPr>
          </a:p>
          <a:p>
            <a:pPr marL="0" indent="0" algn="just">
              <a:buNone/>
            </a:pPr>
            <a:endParaRPr lang="en-IN" sz="23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a:xfrm>
            <a:off x="3124200" y="6356352"/>
            <a:ext cx="3962400" cy="365125"/>
          </a:xfrm>
        </p:spPr>
        <p:txBody>
          <a:bodyPr/>
          <a:lstStyle/>
          <a:p>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Active Attacks</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Active attacks involve some modification of the data stream or the creation of a false stream and can be subdivided into four categories: masquerade, replay, modification of messages, and denial of service</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i="0" dirty="0">
                <a:solidFill>
                  <a:srgbClr val="273239"/>
                </a:solidFill>
                <a:effectLst/>
                <a:latin typeface="urw-din"/>
              </a:rPr>
              <a:t>Masquerade</a:t>
            </a:r>
            <a:endParaRPr lang="en-IN" dirty="0"/>
          </a:p>
        </p:txBody>
      </p:sp>
      <p:sp>
        <p:nvSpPr>
          <p:cNvPr id="3" name="Content Placeholder 2"/>
          <p:cNvSpPr>
            <a:spLocks noGrp="1"/>
          </p:cNvSpPr>
          <p:nvPr>
            <p:ph idx="1"/>
          </p:nvPr>
        </p:nvSpPr>
        <p:spPr/>
        <p:txBody>
          <a:bodyPr/>
          <a:lstStyle/>
          <a:p>
            <a:pPr algn="just"/>
            <a:r>
              <a:rPr lang="en-US" sz="2000" dirty="0">
                <a:latin typeface="Times New Roman" panose="02020603050405020304" pitchFamily="18" charset="0"/>
                <a:cs typeface="Times New Roman" panose="02020603050405020304" pitchFamily="18" charset="0"/>
              </a:rPr>
              <a:t>A masquerade takes place when one entity pretends to be a different entity.</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 masquerade attack usually includes one of the other forms of active attack.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For example, authentication sequences can be captured and replayed after a valid authentication sequence has taken place, thus enabling an authorized entity with few privileges to obtain extra privileges by impersonating an entity that has those privileges</a:t>
            </a: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6" name="Picture 5"/>
          <p:cNvPicPr>
            <a:picLocks noChangeAspect="1"/>
          </p:cNvPicPr>
          <p:nvPr/>
        </p:nvPicPr>
        <p:blipFill>
          <a:blip r:embed="rId1"/>
          <a:stretch>
            <a:fillRect/>
          </a:stretch>
        </p:blipFill>
        <p:spPr>
          <a:xfrm>
            <a:off x="3429000" y="3485390"/>
            <a:ext cx="5299718" cy="314007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Replay</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Replay involves the passive capture of a data unit and its subsequent retransmission to produce an unauthorized effect</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2667000" y="2895600"/>
            <a:ext cx="6244975" cy="322897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Times New Roman" panose="02020603050405020304" pitchFamily="18" charset="0"/>
                <a:cs typeface="Times New Roman" panose="02020603050405020304" pitchFamily="18" charset="0"/>
              </a:rPr>
              <a:t>Modification of messages</a:t>
            </a:r>
            <a:endParaRPr lang="en-IN" dirty="0"/>
          </a:p>
        </p:txBody>
      </p:sp>
      <p:sp>
        <p:nvSpPr>
          <p:cNvPr id="3" name="Content Placeholder 2"/>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Modification of messages simply means that some portion of a legitimate message is altered, or that messages are delayed or reordered, to produce an unauthorized effect.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For example, a message meaning “Allow John Smith to read confidential file accounts” is modified to mean “Allow Fred Brown to read confidential file accounts.”</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3287985" y="3657601"/>
            <a:ext cx="5463630" cy="309091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
            </a:r>
            <a:r>
              <a:rPr lang="en-US" sz="2800" dirty="0">
                <a:latin typeface="Times New Roman" panose="02020603050405020304" pitchFamily="18" charset="0"/>
                <a:cs typeface="Times New Roman" panose="02020603050405020304" pitchFamily="18" charset="0"/>
              </a:rPr>
              <a:t>enial of service</a:t>
            </a:r>
            <a:endParaRPr lang="en-IN" dirty="0"/>
          </a:p>
        </p:txBody>
      </p:sp>
      <p:sp>
        <p:nvSpPr>
          <p:cNvPr id="3" name="Content Placeholder 2"/>
          <p:cNvSpPr>
            <a:spLocks noGrp="1"/>
          </p:cNvSpPr>
          <p:nvPr>
            <p:ph idx="1"/>
          </p:nvPr>
        </p:nvSpPr>
        <p:spPr/>
        <p:txBody>
          <a:bodyPr/>
          <a:lstStyle/>
          <a:p>
            <a:pPr algn="just"/>
            <a:r>
              <a:rPr lang="en-US" sz="2000" dirty="0">
                <a:latin typeface="Times New Roman" panose="02020603050405020304" pitchFamily="18" charset="0"/>
                <a:cs typeface="Times New Roman" panose="02020603050405020304" pitchFamily="18" charset="0"/>
              </a:rPr>
              <a:t>The denial of service prevents or inhibits the normal use or management of communications facilities. </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attack may have a specific target; for example, an entity may suppress all messages directed to a particular destination e.g., (the security audit service).</a:t>
            </a: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Another form of service denial is the disruption of an entire network, either by disabling the network or by overloading it with messages so as to degrade performance</a:t>
            </a: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9" name="Picture 8"/>
          <p:cNvPicPr>
            <a:picLocks noChangeAspect="1"/>
          </p:cNvPicPr>
          <p:nvPr/>
        </p:nvPicPr>
        <p:blipFill>
          <a:blip r:embed="rId1"/>
          <a:stretch>
            <a:fillRect/>
          </a:stretch>
        </p:blipFill>
        <p:spPr>
          <a:xfrm>
            <a:off x="3581400" y="3810000"/>
            <a:ext cx="4953000" cy="291147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Difference between Passive and Active attacks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409575" y="1110763"/>
            <a:ext cx="8324850" cy="468043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Service</a:t>
            </a:r>
            <a:endParaRPr lang="en-IN" dirty="0"/>
          </a:p>
        </p:txBody>
      </p:sp>
      <p:sp>
        <p:nvSpPr>
          <p:cNvPr id="3" name="Content Placeholder 2"/>
          <p:cNvSpPr>
            <a:spLocks noGrp="1"/>
          </p:cNvSpPr>
          <p:nvPr>
            <p:ph idx="1"/>
          </p:nvPr>
        </p:nvSpPr>
        <p:spPr/>
        <p:txBody>
          <a:bodyPr/>
          <a:lstStyle/>
          <a:p>
            <a:pPr lvl="1" algn="just"/>
            <a:r>
              <a:rPr lang="en-US" dirty="0">
                <a:latin typeface="Times New Roman" panose="02020603050405020304" pitchFamily="18" charset="0"/>
                <a:cs typeface="Times New Roman" panose="02020603050405020304" pitchFamily="18" charset="0"/>
              </a:rPr>
              <a:t>A processing or communication service that enhances the security of the data processing systems and the information transfers of an organization. </a:t>
            </a:r>
            <a:endParaRPr lang="en-US" dirty="0">
              <a:latin typeface="Times New Roman" panose="02020603050405020304" pitchFamily="18" charset="0"/>
              <a:cs typeface="Times New Roman" panose="02020603050405020304" pitchFamily="18" charset="0"/>
            </a:endParaRPr>
          </a:p>
          <a:p>
            <a:pPr lvl="1" algn="just"/>
            <a:r>
              <a:rPr lang="en-US" dirty="0">
                <a:latin typeface="Times New Roman" panose="02020603050405020304" pitchFamily="18" charset="0"/>
                <a:cs typeface="Times New Roman" panose="02020603050405020304" pitchFamily="18" charset="0"/>
              </a:rPr>
              <a:t>The services are intended to counter security attacks, and they make use of one or more security mechanisms to provide the service.</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Services</a:t>
            </a:r>
            <a:endParaRPr lang="en-IN" dirty="0"/>
          </a:p>
        </p:txBody>
      </p:sp>
      <p:sp>
        <p:nvSpPr>
          <p:cNvPr id="3" name="Content Placeholder 2"/>
          <p:cNvSpPr>
            <a:spLocks noGrp="1"/>
          </p:cNvSpPr>
          <p:nvPr>
            <p:ph idx="1"/>
          </p:nvPr>
        </p:nvSpPr>
        <p:spPr/>
        <p:txBody>
          <a:bodyPr/>
          <a:lstStyle/>
          <a:p>
            <a:pPr algn="just">
              <a:lnSpc>
                <a:spcPct val="90000"/>
              </a:lnSpc>
            </a:pPr>
            <a:r>
              <a:rPr lang="en-AU" altLang="en-US" dirty="0">
                <a:latin typeface="Times New Roman" panose="02020603050405020304" pitchFamily="18" charset="0"/>
                <a:cs typeface="Times New Roman" panose="02020603050405020304" pitchFamily="18" charset="0"/>
              </a:rPr>
              <a:t>X.800:</a:t>
            </a:r>
            <a:endParaRPr lang="en-AU" altLang="en-US" dirty="0">
              <a:latin typeface="Times New Roman" panose="02020603050405020304" pitchFamily="18" charset="0"/>
              <a:cs typeface="Times New Roman" panose="02020603050405020304" pitchFamily="18" charset="0"/>
            </a:endParaRPr>
          </a:p>
          <a:p>
            <a:pPr lvl="1" algn="just">
              <a:lnSpc>
                <a:spcPct val="90000"/>
              </a:lnSpc>
              <a:buFont typeface="Wingdings" panose="05000000000000000000" pitchFamily="2" charset="2"/>
              <a:buNone/>
            </a:pPr>
            <a:r>
              <a:rPr lang="en-AU" altLang="en-US" dirty="0">
                <a:latin typeface="Times New Roman" panose="02020603050405020304" pitchFamily="18" charset="0"/>
                <a:cs typeface="Times New Roman" panose="02020603050405020304" pitchFamily="18" charset="0"/>
              </a:rPr>
              <a:t>“a service provided by a protocol layer of communicating open systems, which ensures adequate security of the systems or of data transfers”</a:t>
            </a:r>
            <a:endParaRPr lang="en-AU" altLang="en-US" dirty="0">
              <a:latin typeface="Times New Roman" panose="02020603050405020304" pitchFamily="18" charset="0"/>
              <a:cs typeface="Times New Roman" panose="02020603050405020304" pitchFamily="18" charset="0"/>
            </a:endParaRPr>
          </a:p>
          <a:p>
            <a:pPr lvl="1" algn="just">
              <a:lnSpc>
                <a:spcPct val="90000"/>
              </a:lnSpc>
              <a:buFont typeface="Wingdings" panose="05000000000000000000" pitchFamily="2" charset="2"/>
              <a:buNone/>
            </a:pPr>
            <a:endParaRPr lang="en-AU" altLang="en-US" dirty="0">
              <a:latin typeface="Times New Roman" panose="02020603050405020304" pitchFamily="18" charset="0"/>
              <a:cs typeface="Times New Roman" panose="02020603050405020304" pitchFamily="18" charset="0"/>
            </a:endParaRPr>
          </a:p>
          <a:p>
            <a:pPr algn="just">
              <a:lnSpc>
                <a:spcPct val="90000"/>
              </a:lnSpc>
            </a:pPr>
            <a:r>
              <a:rPr lang="en-AU" altLang="en-US" dirty="0">
                <a:latin typeface="Times New Roman" panose="02020603050405020304" pitchFamily="18" charset="0"/>
                <a:cs typeface="Times New Roman" panose="02020603050405020304" pitchFamily="18" charset="0"/>
              </a:rPr>
              <a:t>RFC 2828:</a:t>
            </a:r>
            <a:endParaRPr lang="en-AU" altLang="en-US" dirty="0">
              <a:latin typeface="Times New Roman" panose="02020603050405020304" pitchFamily="18" charset="0"/>
              <a:cs typeface="Times New Roman" panose="02020603050405020304" pitchFamily="18" charset="0"/>
            </a:endParaRPr>
          </a:p>
          <a:p>
            <a:pPr lvl="1" algn="just">
              <a:lnSpc>
                <a:spcPct val="90000"/>
              </a:lnSpc>
              <a:buFont typeface="Wingdings" panose="05000000000000000000" pitchFamily="2" charset="2"/>
              <a:buNone/>
            </a:pPr>
            <a:r>
              <a:rPr lang="en-AU" altLang="en-US" dirty="0">
                <a:latin typeface="Times New Roman" panose="02020603050405020304" pitchFamily="18" charset="0"/>
                <a:cs typeface="Times New Roman" panose="02020603050405020304" pitchFamily="18" charset="0"/>
              </a:rPr>
              <a:t>“a processing or communication service provided by a system to give a specific kind of protection to system resources”</a:t>
            </a:r>
            <a:endParaRPr lang="en-AU" altLang="en-US"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Services (X.800)</a:t>
            </a:r>
            <a:endParaRPr lang="en-IN" dirty="0"/>
          </a:p>
        </p:txBody>
      </p:sp>
      <p:sp>
        <p:nvSpPr>
          <p:cNvPr id="3" name="Content Placeholder 2"/>
          <p:cNvSpPr>
            <a:spLocks noGrp="1"/>
          </p:cNvSpPr>
          <p:nvPr>
            <p:ph idx="1"/>
          </p:nvPr>
        </p:nvSpPr>
        <p:spPr/>
        <p:txBody>
          <a:bodyPr/>
          <a:lstStyle/>
          <a:p>
            <a:pPr algn="just">
              <a:lnSpc>
                <a:spcPct val="90000"/>
              </a:lnSpc>
            </a:pPr>
            <a:r>
              <a:rPr lang="en-US" altLang="en-US" sz="2800" b="1" dirty="0">
                <a:latin typeface="Times New Roman" panose="02020603050405020304" pitchFamily="18" charset="0"/>
                <a:cs typeface="Times New Roman" panose="02020603050405020304" pitchFamily="18" charset="0"/>
              </a:rPr>
              <a:t>Authentication</a:t>
            </a:r>
            <a:r>
              <a:rPr lang="en-US" altLang="en-US" sz="2800" dirty="0">
                <a:latin typeface="Times New Roman" panose="02020603050405020304" pitchFamily="18" charset="0"/>
                <a:cs typeface="Times New Roman" panose="02020603050405020304" pitchFamily="18" charset="0"/>
              </a:rPr>
              <a:t> - </a:t>
            </a:r>
            <a:r>
              <a:rPr lang="en-AU" altLang="en-US" sz="2800" dirty="0">
                <a:latin typeface="Times New Roman" panose="02020603050405020304" pitchFamily="18" charset="0"/>
                <a:cs typeface="Times New Roman" panose="02020603050405020304" pitchFamily="18" charset="0"/>
              </a:rPr>
              <a:t>assurance that the communicating entity is the one claims to be</a:t>
            </a:r>
            <a:endParaRPr lang="en-AU" altLang="en-US" sz="2800" dirty="0">
              <a:latin typeface="Times New Roman" panose="02020603050405020304" pitchFamily="18" charset="0"/>
              <a:cs typeface="Times New Roman" panose="02020603050405020304" pitchFamily="18" charset="0"/>
            </a:endParaRPr>
          </a:p>
          <a:p>
            <a:pPr lvl="1" algn="just">
              <a:lnSpc>
                <a:spcPct val="90000"/>
              </a:lnSpc>
            </a:pPr>
            <a:r>
              <a:rPr lang="en-US" b="1" dirty="0">
                <a:latin typeface="Times New Roman" panose="02020603050405020304" pitchFamily="18" charset="0"/>
                <a:cs typeface="Times New Roman" panose="02020603050405020304" pitchFamily="18" charset="0"/>
              </a:rPr>
              <a:t>Peer Entity Authentication </a:t>
            </a:r>
            <a:r>
              <a:rPr lang="en-US" dirty="0">
                <a:latin typeface="Times New Roman" panose="02020603050405020304" pitchFamily="18" charset="0"/>
                <a:cs typeface="Times New Roman" panose="02020603050405020304" pitchFamily="18" charset="0"/>
              </a:rPr>
              <a:t>Used in association with a logical connection to provide confidence in the identity of the entities connected. </a:t>
            </a:r>
            <a:endParaRPr lang="en-US" dirty="0">
              <a:latin typeface="Times New Roman" panose="02020603050405020304" pitchFamily="18" charset="0"/>
              <a:cs typeface="Times New Roman" panose="02020603050405020304" pitchFamily="18" charset="0"/>
            </a:endParaRPr>
          </a:p>
          <a:p>
            <a:pPr lvl="1" algn="just">
              <a:lnSpc>
                <a:spcPct val="90000"/>
              </a:lnSpc>
            </a:pPr>
            <a:r>
              <a:rPr lang="en-US" b="1" dirty="0">
                <a:latin typeface="Times New Roman" panose="02020603050405020304" pitchFamily="18" charset="0"/>
                <a:cs typeface="Times New Roman" panose="02020603050405020304" pitchFamily="18" charset="0"/>
              </a:rPr>
              <a:t>Data-Origin Authentication </a:t>
            </a:r>
            <a:r>
              <a:rPr lang="en-US" dirty="0">
                <a:latin typeface="Times New Roman" panose="02020603050405020304" pitchFamily="18" charset="0"/>
                <a:cs typeface="Times New Roman" panose="02020603050405020304" pitchFamily="18" charset="0"/>
              </a:rPr>
              <a:t>In a connectionless transfer, provides assurance that the source of received data is as claimed.</a:t>
            </a:r>
            <a:endParaRPr lang="en-AU" altLang="en-US" dirty="0">
              <a:latin typeface="Times New Roman" panose="02020603050405020304" pitchFamily="18" charset="0"/>
              <a:cs typeface="Times New Roman" panose="02020603050405020304" pitchFamily="18" charset="0"/>
            </a:endParaRPr>
          </a:p>
          <a:p>
            <a:pPr algn="just">
              <a:lnSpc>
                <a:spcPct val="90000"/>
              </a:lnSpc>
            </a:pPr>
            <a:endParaRPr lang="en-AU" altLang="en-US" sz="2800" dirty="0">
              <a:latin typeface="Times New Roman" panose="02020603050405020304" pitchFamily="18" charset="0"/>
              <a:cs typeface="Times New Roman" panose="02020603050405020304" pitchFamily="18" charset="0"/>
            </a:endParaRPr>
          </a:p>
          <a:p>
            <a:pPr algn="just">
              <a:lnSpc>
                <a:spcPct val="90000"/>
              </a:lnSpc>
            </a:pPr>
            <a:endParaRPr lang="en-AU" altLang="en-US" sz="2800" dirty="0">
              <a:latin typeface="Times New Roman" panose="02020603050405020304" pitchFamily="18" charset="0"/>
              <a:cs typeface="Times New Roman" panose="02020603050405020304" pitchFamily="18" charset="0"/>
            </a:endParaRPr>
          </a:p>
          <a:p>
            <a:pPr algn="just">
              <a:lnSpc>
                <a:spcPct val="90000"/>
              </a:lnSpc>
            </a:pPr>
            <a:endParaRPr lang="en-AU" altLang="en-US" sz="2800" dirty="0">
              <a:latin typeface="Times New Roman" panose="02020603050405020304" pitchFamily="18" charset="0"/>
              <a:cs typeface="Times New Roman" panose="02020603050405020304" pitchFamily="18" charset="0"/>
            </a:endParaRPr>
          </a:p>
          <a:p>
            <a:pPr algn="just">
              <a:lnSpc>
                <a:spcPct val="90000"/>
              </a:lnSpc>
            </a:pPr>
            <a:endParaRPr lang="en-AU" altLang="en-US"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dirty="0">
                <a:latin typeface="Times New Roman" panose="02020603050405020304" pitchFamily="18" charset="0"/>
                <a:cs typeface="Times New Roman" panose="02020603050405020304" pitchFamily="18" charset="0"/>
              </a:rPr>
              <a:t>Access Control</a:t>
            </a:r>
            <a:endParaRPr lang="en-IN" dirty="0"/>
          </a:p>
        </p:txBody>
      </p:sp>
      <p:sp>
        <p:nvSpPr>
          <p:cNvPr id="3" name="Content Placeholder 2"/>
          <p:cNvSpPr>
            <a:spLocks noGrp="1"/>
          </p:cNvSpPr>
          <p:nvPr>
            <p:ph idx="1"/>
          </p:nvPr>
        </p:nvSpPr>
        <p:spPr/>
        <p:txBody>
          <a:bodyPr/>
          <a:lstStyle/>
          <a:p>
            <a:pPr algn="just"/>
            <a:r>
              <a:rPr lang="en-US" altLang="en-US" sz="3200" b="1" dirty="0">
                <a:latin typeface="Times New Roman" panose="02020603050405020304" pitchFamily="18" charset="0"/>
                <a:cs typeface="Times New Roman" panose="02020603050405020304" pitchFamily="18" charset="0"/>
              </a:rPr>
              <a:t>Access Control</a:t>
            </a:r>
            <a:r>
              <a:rPr lang="en-US" altLang="en-US" sz="3200" dirty="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The prevention of unauthorized use of a resource (i.e., this service controls who can have access to a resource, under what conditions access can occur, and what those accessing the resource are allowed to do).</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Cryptography</a:t>
            </a:r>
            <a:endParaRPr lang="en-IN" dirty="0"/>
          </a:p>
        </p:txBody>
      </p:sp>
      <p:pic>
        <p:nvPicPr>
          <p:cNvPr id="7" name="Content Placeholder 6"/>
          <p:cNvPicPr>
            <a:picLocks noGrp="1" noChangeAspect="1"/>
          </p:cNvPicPr>
          <p:nvPr>
            <p:ph idx="1"/>
          </p:nvPr>
        </p:nvPicPr>
        <p:blipFill>
          <a:blip r:embed="rId1"/>
          <a:stretch>
            <a:fillRect/>
          </a:stretch>
        </p:blipFill>
        <p:spPr>
          <a:xfrm>
            <a:off x="1066800" y="1893358"/>
            <a:ext cx="7227093" cy="3212041"/>
          </a:xfrm>
        </p:spPr>
      </p:pic>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altLang="en-US" sz="2400" b="1" dirty="0">
                <a:latin typeface="Times New Roman" panose="02020603050405020304" pitchFamily="18" charset="0"/>
                <a:cs typeface="Times New Roman" panose="02020603050405020304" pitchFamily="18" charset="0"/>
              </a:rPr>
              <a:t>Data Confidentiality</a:t>
            </a:r>
            <a:r>
              <a:rPr lang="en-US"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protection of data from unauthorized disclosure.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Connection Confidentiality </a:t>
            </a:r>
            <a:r>
              <a:rPr lang="en-US" sz="2400" dirty="0">
                <a:latin typeface="Times New Roman" panose="02020603050405020304" pitchFamily="18" charset="0"/>
                <a:cs typeface="Times New Roman" panose="02020603050405020304" pitchFamily="18" charset="0"/>
              </a:rPr>
              <a:t>The protection of all user data on a connection.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Connectionless Confidentiality </a:t>
            </a:r>
            <a:r>
              <a:rPr lang="en-US" sz="2400" dirty="0">
                <a:latin typeface="Times New Roman" panose="02020603050405020304" pitchFamily="18" charset="0"/>
                <a:cs typeface="Times New Roman" panose="02020603050405020304" pitchFamily="18" charset="0"/>
              </a:rPr>
              <a:t>The protection of all user data in a single data block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Selective-Field Confidentiality </a:t>
            </a:r>
            <a:r>
              <a:rPr lang="en-US" sz="2400" dirty="0">
                <a:latin typeface="Times New Roman" panose="02020603050405020304" pitchFamily="18" charset="0"/>
                <a:cs typeface="Times New Roman" panose="02020603050405020304" pitchFamily="18" charset="0"/>
              </a:rPr>
              <a:t>The confidentiality of selected fields within the user data on a connection or in a single data block.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Traffic-Flow Confidentiality </a:t>
            </a:r>
            <a:r>
              <a:rPr lang="en-US" sz="2400" dirty="0">
                <a:latin typeface="Times New Roman" panose="02020603050405020304" pitchFamily="18" charset="0"/>
                <a:cs typeface="Times New Roman" panose="02020603050405020304" pitchFamily="18" charset="0"/>
              </a:rPr>
              <a:t>The protection of the information that might be derived from observation of traffic flows</a:t>
            </a:r>
            <a:endParaRPr lang="en-AU" alt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dirty="0">
                <a:latin typeface="Times New Roman" panose="02020603050405020304" pitchFamily="18" charset="0"/>
                <a:cs typeface="Times New Roman" panose="02020603050405020304" pitchFamily="18" charset="0"/>
              </a:rPr>
              <a:t>Data Integrity</a:t>
            </a:r>
            <a:endParaRPr lang="en-IN" dirty="0"/>
          </a:p>
        </p:txBody>
      </p:sp>
      <p:sp>
        <p:nvSpPr>
          <p:cNvPr id="3" name="Content Placeholder 2"/>
          <p:cNvSpPr>
            <a:spLocks noGrp="1"/>
          </p:cNvSpPr>
          <p:nvPr>
            <p:ph idx="1"/>
          </p:nvPr>
        </p:nvSpPr>
        <p:spPr/>
        <p:txBody>
          <a:bodyPr/>
          <a:lstStyle/>
          <a:p>
            <a:pPr algn="just"/>
            <a:r>
              <a:rPr lang="en-US" altLang="en-US" sz="2400" b="1" dirty="0">
                <a:latin typeface="Times New Roman" panose="02020603050405020304" pitchFamily="18" charset="0"/>
                <a:cs typeface="Times New Roman" panose="02020603050405020304" pitchFamily="18" charset="0"/>
              </a:rPr>
              <a:t>Data Integrity</a:t>
            </a:r>
            <a:r>
              <a:rPr lang="en-US" alt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rPr>
              <a:t>The assurance that data received are exactly as sent by an authorized entity (i.e., contain no modification, insertion, deletion, or replay).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Connection Integrity with Recovery </a:t>
            </a:r>
            <a:r>
              <a:rPr lang="en-US" sz="2400" dirty="0">
                <a:latin typeface="Times New Roman" panose="02020603050405020304" pitchFamily="18" charset="0"/>
                <a:cs typeface="Times New Roman" panose="02020603050405020304" pitchFamily="18" charset="0"/>
              </a:rPr>
              <a:t>Provides for the integrity of all user data on a connection and detects any modification, insertion, deletion, or replay of any data within an entire data sequence, with recovery attempted.</a:t>
            </a:r>
            <a:endParaRPr lang="en-AU" altLang="en-US"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800" b="1" dirty="0">
                <a:latin typeface="Times New Roman" panose="02020603050405020304" pitchFamily="18" charset="0"/>
                <a:cs typeface="Times New Roman" panose="02020603050405020304" pitchFamily="18" charset="0"/>
              </a:rPr>
              <a:t>Connection Integrity without Recovery </a:t>
            </a:r>
            <a:r>
              <a:rPr lang="en-US" sz="2800" dirty="0">
                <a:latin typeface="Times New Roman" panose="02020603050405020304" pitchFamily="18" charset="0"/>
                <a:cs typeface="Times New Roman" panose="02020603050405020304" pitchFamily="18" charset="0"/>
              </a:rPr>
              <a:t>As above, but provides only detection without recovery. </a:t>
            </a:r>
            <a:endParaRPr lang="en-US" sz="2800" dirty="0">
              <a:latin typeface="Times New Roman" panose="02020603050405020304" pitchFamily="18" charset="0"/>
              <a:cs typeface="Times New Roman" panose="02020603050405020304" pitchFamily="18" charset="0"/>
            </a:endParaRPr>
          </a:p>
          <a:p>
            <a:pPr marL="0" indent="0" algn="just">
              <a:buNone/>
            </a:pP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Selective-Field Connection Integrity </a:t>
            </a:r>
            <a:r>
              <a:rPr lang="en-US" sz="2800" dirty="0">
                <a:latin typeface="Times New Roman" panose="02020603050405020304" pitchFamily="18" charset="0"/>
                <a:cs typeface="Times New Roman" panose="02020603050405020304" pitchFamily="18" charset="0"/>
              </a:rPr>
              <a:t>Provides for the integrity of selected fields within the user data of a data block transferred over a connection and takes the form of determination of whether the selected fields have been modified, inserted, deleted, or replayed.</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2800" b="1" dirty="0">
                <a:latin typeface="Times New Roman" panose="02020603050405020304" pitchFamily="18" charset="0"/>
                <a:cs typeface="Times New Roman" panose="02020603050405020304" pitchFamily="18" charset="0"/>
              </a:rPr>
              <a:t>Non-Repudiation</a:t>
            </a:r>
            <a:endParaRPr lang="en-IN" dirty="0"/>
          </a:p>
        </p:txBody>
      </p:sp>
      <p:sp>
        <p:nvSpPr>
          <p:cNvPr id="3" name="Content Placeholder 2"/>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Provides protection against denial by one of the entities involved in a communication of having participated in all or part of the communication.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Nonrepudiation, Origin </a:t>
            </a:r>
            <a:r>
              <a:rPr lang="en-US" sz="2800" dirty="0">
                <a:latin typeface="Times New Roman" panose="02020603050405020304" pitchFamily="18" charset="0"/>
                <a:cs typeface="Times New Roman" panose="02020603050405020304" pitchFamily="18" charset="0"/>
              </a:rPr>
              <a:t>Proof that the message was sent by the specified party.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Nonrepudiation, Destination </a:t>
            </a:r>
            <a:r>
              <a:rPr lang="en-US" sz="2800" dirty="0">
                <a:latin typeface="Times New Roman" panose="02020603050405020304" pitchFamily="18" charset="0"/>
                <a:cs typeface="Times New Roman" panose="02020603050405020304" pitchFamily="18" charset="0"/>
              </a:rPr>
              <a:t>Proof that the message was received by the specified party</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Security Mechanism</a:t>
            </a:r>
            <a:endParaRPr lang="en-IN" dirty="0"/>
          </a:p>
        </p:txBody>
      </p:sp>
      <p:sp>
        <p:nvSpPr>
          <p:cNvPr id="3" name="Content Placeholder 2"/>
          <p:cNvSpPr>
            <a:spLocks noGrp="1"/>
          </p:cNvSpPr>
          <p:nvPr>
            <p:ph idx="1"/>
          </p:nvPr>
        </p:nvSpPr>
        <p:spPr/>
        <p:txBody>
          <a:bodyPr/>
          <a:lstStyle/>
          <a:p>
            <a:pPr algn="just">
              <a:lnSpc>
                <a:spcPct val="90000"/>
              </a:lnSpc>
            </a:pPr>
            <a:r>
              <a:rPr lang="en-US" dirty="0">
                <a:latin typeface="Times New Roman" panose="02020603050405020304" pitchFamily="18" charset="0"/>
                <a:cs typeface="Times New Roman" panose="02020603050405020304" pitchFamily="18" charset="0"/>
              </a:rPr>
              <a:t>A process (or a device incorporating such a process) that is designed to detect, prevent, or recover from a security attack.</a:t>
            </a:r>
            <a:endParaRPr lang="en-US" dirty="0">
              <a:latin typeface="Times New Roman" panose="02020603050405020304" pitchFamily="18" charset="0"/>
              <a:cs typeface="Times New Roman" panose="02020603050405020304" pitchFamily="18" charset="0"/>
            </a:endParaRPr>
          </a:p>
          <a:p>
            <a:pPr algn="just">
              <a:lnSpc>
                <a:spcPct val="90000"/>
              </a:lnSpc>
            </a:pPr>
            <a:r>
              <a:rPr lang="en-IN" sz="2800" dirty="0">
                <a:latin typeface="Times New Roman" panose="02020603050405020304" pitchFamily="18" charset="0"/>
                <a:cs typeface="Times New Roman" panose="02020603050405020304" pitchFamily="18" charset="0"/>
              </a:rPr>
              <a:t>Specific Security Mechanisms</a:t>
            </a:r>
            <a:endParaRPr lang="en-US" sz="2800" dirty="0">
              <a:latin typeface="Times New Roman" panose="02020603050405020304" pitchFamily="18" charset="0"/>
              <a:cs typeface="Times New Roman" panose="02020603050405020304" pitchFamily="18" charset="0"/>
            </a:endParaRPr>
          </a:p>
          <a:p>
            <a:pPr algn="just">
              <a:lnSpc>
                <a:spcPct val="90000"/>
              </a:lnSpc>
            </a:pPr>
            <a:r>
              <a:rPr lang="en-IN" sz="2800" dirty="0">
                <a:latin typeface="Times New Roman" panose="02020603050405020304" pitchFamily="18" charset="0"/>
                <a:cs typeface="Times New Roman" panose="02020603050405020304" pitchFamily="18" charset="0"/>
              </a:rPr>
              <a:t>Pervasive Security Mechanisms</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lnSpc>
                <a:spcPct val="90000"/>
              </a:lnSpc>
            </a:pPr>
            <a:r>
              <a:rPr lang="en-IN" sz="2800" dirty="0">
                <a:latin typeface="Times New Roman" panose="02020603050405020304" pitchFamily="18" charset="0"/>
                <a:cs typeface="Times New Roman" panose="02020603050405020304" pitchFamily="18" charset="0"/>
              </a:rPr>
              <a:t>Specific Security Mechanisms</a:t>
            </a: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lnSpc>
                <a:spcPct val="90000"/>
              </a:lnSpc>
            </a:pPr>
            <a:r>
              <a:rPr lang="en-US" sz="2000" dirty="0">
                <a:latin typeface="Times New Roman" panose="02020603050405020304" pitchFamily="18" charset="0"/>
                <a:cs typeface="Times New Roman" panose="02020603050405020304" pitchFamily="18" charset="0"/>
              </a:rPr>
              <a:t>May be incorporated into the appropriate protocol layer in order to provide some of the OSI security services</a:t>
            </a:r>
            <a:endParaRPr lang="en-US" sz="2000" dirty="0">
              <a:latin typeface="Times New Roman" panose="02020603050405020304" pitchFamily="18" charset="0"/>
              <a:cs typeface="Times New Roman" panose="02020603050405020304" pitchFamily="18" charset="0"/>
            </a:endParaRPr>
          </a:p>
          <a:p>
            <a:pPr algn="just">
              <a:lnSpc>
                <a:spcPct val="90000"/>
              </a:lnSpc>
            </a:pPr>
            <a:r>
              <a:rPr lang="en-US" sz="2000" b="1" dirty="0">
                <a:latin typeface="Times New Roman" panose="02020603050405020304" pitchFamily="18" charset="0"/>
                <a:cs typeface="Times New Roman" panose="02020603050405020304" pitchFamily="18" charset="0"/>
              </a:rPr>
              <a:t>Encipherment</a:t>
            </a:r>
            <a:r>
              <a:rPr lang="en-US" sz="2000" dirty="0">
                <a:latin typeface="Times New Roman" panose="02020603050405020304" pitchFamily="18" charset="0"/>
                <a:cs typeface="Times New Roman" panose="02020603050405020304" pitchFamily="18" charset="0"/>
              </a:rPr>
              <a:t> The use of mathematical algorithms to transform data into a form that is not readily intelligible. The transformation and subsequent recovery of the data depend on an algorithm and zero or more encryption keys. </a:t>
            </a:r>
            <a:endParaRPr lang="en-US" sz="2000" dirty="0">
              <a:latin typeface="Times New Roman" panose="02020603050405020304" pitchFamily="18" charset="0"/>
              <a:cs typeface="Times New Roman" panose="02020603050405020304" pitchFamily="18" charset="0"/>
            </a:endParaRPr>
          </a:p>
          <a:p>
            <a:pPr algn="just">
              <a:lnSpc>
                <a:spcPct val="90000"/>
              </a:lnSpc>
            </a:pPr>
            <a:r>
              <a:rPr lang="en-US" sz="2000" b="1" dirty="0">
                <a:latin typeface="Times New Roman" panose="02020603050405020304" pitchFamily="18" charset="0"/>
                <a:cs typeface="Times New Roman" panose="02020603050405020304" pitchFamily="18" charset="0"/>
              </a:rPr>
              <a:t>Digital Signature </a:t>
            </a:r>
            <a:r>
              <a:rPr lang="en-US" sz="2000" dirty="0">
                <a:latin typeface="Times New Roman" panose="02020603050405020304" pitchFamily="18" charset="0"/>
                <a:cs typeface="Times New Roman" panose="02020603050405020304" pitchFamily="18" charset="0"/>
              </a:rPr>
              <a:t>Data appended to, or a cryptographic transformation of, a data unit that allows a recipient of the data unit to prove the source and integrity of the data unit and protect against forgery (e.g., by the recipient).</a:t>
            </a:r>
            <a:endParaRPr lang="en-US" sz="2000" dirty="0">
              <a:latin typeface="Times New Roman" panose="02020603050405020304" pitchFamily="18" charset="0"/>
              <a:cs typeface="Times New Roman" panose="02020603050405020304" pitchFamily="18" charset="0"/>
            </a:endParaRPr>
          </a:p>
          <a:p>
            <a:pPr algn="just">
              <a:lnSpc>
                <a:spcPct val="90000"/>
              </a:lnSpc>
            </a:pPr>
            <a:r>
              <a:rPr lang="en-US" sz="2000" b="1" dirty="0">
                <a:latin typeface="Times New Roman" panose="02020603050405020304" pitchFamily="18" charset="0"/>
                <a:cs typeface="Times New Roman" panose="02020603050405020304" pitchFamily="18" charset="0"/>
              </a:rPr>
              <a:t>Access Control </a:t>
            </a:r>
            <a:r>
              <a:rPr lang="en-US" sz="2000" dirty="0">
                <a:latin typeface="Times New Roman" panose="02020603050405020304" pitchFamily="18" charset="0"/>
                <a:cs typeface="Times New Roman" panose="02020603050405020304" pitchFamily="18" charset="0"/>
              </a:rPr>
              <a:t>A variety of mechanisms that enforce access rights to resources. </a:t>
            </a:r>
            <a:endParaRPr lang="en-US" sz="2000" dirty="0">
              <a:latin typeface="Times New Roman" panose="02020603050405020304" pitchFamily="18" charset="0"/>
              <a:cs typeface="Times New Roman" panose="02020603050405020304" pitchFamily="18" charset="0"/>
            </a:endParaRPr>
          </a:p>
          <a:p>
            <a:pPr algn="just">
              <a:lnSpc>
                <a:spcPct val="90000"/>
              </a:lnSpc>
            </a:pPr>
            <a:r>
              <a:rPr lang="en-US" sz="2000" b="1" dirty="0">
                <a:latin typeface="Times New Roman" panose="02020603050405020304" pitchFamily="18" charset="0"/>
                <a:cs typeface="Times New Roman" panose="02020603050405020304" pitchFamily="18" charset="0"/>
              </a:rPr>
              <a:t>Data Integrity </a:t>
            </a:r>
            <a:r>
              <a:rPr lang="en-US" sz="2000" dirty="0">
                <a:latin typeface="Times New Roman" panose="02020603050405020304" pitchFamily="18" charset="0"/>
                <a:cs typeface="Times New Roman" panose="02020603050405020304" pitchFamily="18" charset="0"/>
              </a:rPr>
              <a:t>A variety of mechanisms used to assure the integrity of a data unit or stream of data units</a:t>
            </a: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400" b="1" dirty="0">
                <a:latin typeface="Times New Roman" panose="02020603050405020304" pitchFamily="18" charset="0"/>
                <a:cs typeface="Times New Roman" panose="02020603050405020304" pitchFamily="18" charset="0"/>
              </a:rPr>
              <a:t>Authentication Exchange </a:t>
            </a:r>
            <a:r>
              <a:rPr lang="en-US" sz="2400" dirty="0">
                <a:latin typeface="Times New Roman" panose="02020603050405020304" pitchFamily="18" charset="0"/>
                <a:cs typeface="Times New Roman" panose="02020603050405020304" pitchFamily="18" charset="0"/>
              </a:rPr>
              <a:t>A mechanism intended to ensure the identity of an entity by means of information exchange.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Traffic Padding </a:t>
            </a:r>
            <a:r>
              <a:rPr lang="en-US" sz="2400" dirty="0">
                <a:latin typeface="Times New Roman" panose="02020603050405020304" pitchFamily="18" charset="0"/>
                <a:cs typeface="Times New Roman" panose="02020603050405020304" pitchFamily="18" charset="0"/>
              </a:rPr>
              <a:t>The insertion of bits into gaps in a data stream to frustrate traffic analysis attempts.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Routing Control </a:t>
            </a:r>
            <a:r>
              <a:rPr lang="en-US" sz="2400" dirty="0">
                <a:latin typeface="Times New Roman" panose="02020603050405020304" pitchFamily="18" charset="0"/>
                <a:cs typeface="Times New Roman" panose="02020603050405020304" pitchFamily="18" charset="0"/>
              </a:rPr>
              <a:t>Enables selection of particular physically secure routes for certain data and allows routing changes, especially when a breach of security is suspected. </a:t>
            </a: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Notarization</a:t>
            </a:r>
            <a:r>
              <a:rPr lang="en-US" sz="2400" dirty="0">
                <a:latin typeface="Times New Roman" panose="02020603050405020304" pitchFamily="18" charset="0"/>
                <a:cs typeface="Times New Roman" panose="02020603050405020304" pitchFamily="18" charset="0"/>
              </a:rPr>
              <a:t> The use of a trusted third party to assure certain properties of a data exchange.</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800" dirty="0">
                <a:latin typeface="Times New Roman" panose="02020603050405020304" pitchFamily="18" charset="0"/>
                <a:cs typeface="Times New Roman" panose="02020603050405020304" pitchFamily="18" charset="0"/>
              </a:rPr>
              <a:t>Pervasive Security Mechanisms</a:t>
            </a:r>
            <a:endParaRPr lang="en-IN" dirty="0"/>
          </a:p>
        </p:txBody>
      </p:sp>
      <p:sp>
        <p:nvSpPr>
          <p:cNvPr id="3" name="Content Placeholder 2"/>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Mechanisms that are not specific to any particular OSI security service or protocol layer.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Trusted Functionality </a:t>
            </a:r>
            <a:r>
              <a:rPr lang="en-US" sz="2800" dirty="0">
                <a:latin typeface="Times New Roman" panose="02020603050405020304" pitchFamily="18" charset="0"/>
                <a:cs typeface="Times New Roman" panose="02020603050405020304" pitchFamily="18" charset="0"/>
              </a:rPr>
              <a:t>That which is perceived to be correct with respect to some criteria (e.g., as established by a security policy).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Security Label </a:t>
            </a:r>
            <a:r>
              <a:rPr lang="en-US" sz="2800" dirty="0">
                <a:latin typeface="Times New Roman" panose="02020603050405020304" pitchFamily="18" charset="0"/>
                <a:cs typeface="Times New Roman" panose="02020603050405020304" pitchFamily="18" charset="0"/>
              </a:rPr>
              <a:t>The marking bound to a resource (which may be a data unit) that names or designates the security attributes of that resource</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US" sz="2800" b="1" dirty="0">
                <a:latin typeface="Times New Roman" panose="02020603050405020304" pitchFamily="18" charset="0"/>
                <a:cs typeface="Times New Roman" panose="02020603050405020304" pitchFamily="18" charset="0"/>
              </a:rPr>
              <a:t>Event Detection </a:t>
            </a:r>
            <a:r>
              <a:rPr lang="en-US" sz="2800" dirty="0" err="1">
                <a:latin typeface="Times New Roman" panose="02020603050405020304" pitchFamily="18" charset="0"/>
                <a:cs typeface="Times New Roman" panose="02020603050405020304" pitchFamily="18" charset="0"/>
              </a:rPr>
              <a:t>Detection</a:t>
            </a:r>
            <a:r>
              <a:rPr lang="en-US" sz="2800" dirty="0">
                <a:latin typeface="Times New Roman" panose="02020603050405020304" pitchFamily="18" charset="0"/>
                <a:cs typeface="Times New Roman" panose="02020603050405020304" pitchFamily="18" charset="0"/>
              </a:rPr>
              <a:t> of security-relevant events.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Security Audit Trail </a:t>
            </a:r>
            <a:r>
              <a:rPr lang="en-US" sz="2800" dirty="0">
                <a:latin typeface="Times New Roman" panose="02020603050405020304" pitchFamily="18" charset="0"/>
                <a:cs typeface="Times New Roman" panose="02020603050405020304" pitchFamily="18" charset="0"/>
              </a:rPr>
              <a:t>Data collected and potentially used to facilitate a security audit, which is an independent review and examination of system records and activities. </a:t>
            </a:r>
            <a:endParaRPr lang="en-US" sz="2800" dirty="0">
              <a:latin typeface="Times New Roman" panose="02020603050405020304" pitchFamily="18" charset="0"/>
              <a:cs typeface="Times New Roman" panose="02020603050405020304" pitchFamily="18" charset="0"/>
            </a:endParaRPr>
          </a:p>
          <a:p>
            <a:pPr algn="just"/>
            <a:r>
              <a:rPr lang="en-US" sz="2800" b="1" dirty="0">
                <a:latin typeface="Times New Roman" panose="02020603050405020304" pitchFamily="18" charset="0"/>
                <a:cs typeface="Times New Roman" panose="02020603050405020304" pitchFamily="18" charset="0"/>
              </a:rPr>
              <a:t>Security Recovery </a:t>
            </a:r>
            <a:r>
              <a:rPr lang="en-US" sz="2800" dirty="0">
                <a:latin typeface="Times New Roman" panose="02020603050405020304" pitchFamily="18" charset="0"/>
                <a:cs typeface="Times New Roman" panose="02020603050405020304" pitchFamily="18" charset="0"/>
              </a:rPr>
              <a:t>Deals with requests from mechanisms, such as event handling and management functions, and takes recovery actions</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Classical Substitution Ciphers</a:t>
            </a:r>
            <a:endParaRPr lang="en-IN" dirty="0"/>
          </a:p>
        </p:txBody>
      </p:sp>
      <p:sp>
        <p:nvSpPr>
          <p:cNvPr id="3" name="Content Placeholder 2"/>
          <p:cNvSpPr>
            <a:spLocks noGrp="1"/>
          </p:cNvSpPr>
          <p:nvPr>
            <p:ph idx="1"/>
          </p:nvPr>
        </p:nvSpPr>
        <p:spPr>
          <a:xfrm>
            <a:off x="457200" y="1088784"/>
            <a:ext cx="8229600" cy="4680431"/>
          </a:xfrm>
        </p:spPr>
        <p:txBody>
          <a:bodyPr/>
          <a:lstStyle/>
          <a:p>
            <a:pPr algn="just"/>
            <a:r>
              <a:rPr lang="en-US" altLang="en-US" dirty="0">
                <a:latin typeface="Times New Roman" panose="02020603050405020304" pitchFamily="18" charset="0"/>
                <a:cs typeface="Times New Roman" panose="02020603050405020304" pitchFamily="18" charset="0"/>
              </a:rPr>
              <a:t>where </a:t>
            </a:r>
            <a:r>
              <a:rPr lang="en-AU" altLang="en-US" dirty="0">
                <a:latin typeface="Times New Roman" panose="02020603050405020304" pitchFamily="18" charset="0"/>
                <a:cs typeface="Times New Roman" panose="02020603050405020304" pitchFamily="18" charset="0"/>
              </a:rPr>
              <a:t>letters of plaintext are replaced by other letters or by numbers or symbols</a:t>
            </a:r>
            <a:endParaRPr lang="en-AU" altLang="en-US" dirty="0">
              <a:latin typeface="Times New Roman" panose="02020603050405020304" pitchFamily="18" charset="0"/>
              <a:cs typeface="Times New Roman" panose="02020603050405020304" pitchFamily="18" charset="0"/>
            </a:endParaRPr>
          </a:p>
          <a:p>
            <a:pPr algn="just"/>
            <a:r>
              <a:rPr lang="en-US" altLang="en-US" dirty="0">
                <a:latin typeface="Times New Roman" panose="02020603050405020304" pitchFamily="18" charset="0"/>
                <a:cs typeface="Times New Roman" panose="02020603050405020304" pitchFamily="18" charset="0"/>
              </a:rPr>
              <a:t>or if plaintext is </a:t>
            </a:r>
            <a:r>
              <a:rPr lang="en-AU" altLang="en-US" dirty="0">
                <a:latin typeface="Times New Roman" panose="02020603050405020304" pitchFamily="18" charset="0"/>
                <a:cs typeface="Times New Roman" panose="02020603050405020304" pitchFamily="18" charset="0"/>
              </a:rPr>
              <a:t>viewed as a sequence of bits, then substitution involves replacing plaintext bit patterns with ciphertext bit patterns</a:t>
            </a:r>
            <a:endParaRPr lang="en-AU" altLang="en-US" dirty="0">
              <a:latin typeface="Times New Roman" panose="02020603050405020304" pitchFamily="18" charset="0"/>
              <a:cs typeface="Times New Roman" panose="02020603050405020304" pitchFamily="18" charset="0"/>
            </a:endParaRPr>
          </a:p>
          <a:p>
            <a:pPr algn="just"/>
            <a:endParaRPr lang="en-AU" altLang="en-US" dirty="0">
              <a:latin typeface="Times New Roman" panose="02020603050405020304" pitchFamily="18" charset="0"/>
              <a:cs typeface="Times New Roman" panose="02020603050405020304" pitchFamily="18" charset="0"/>
            </a:endParaRPr>
          </a:p>
          <a:p>
            <a:pPr algn="just"/>
            <a:endParaRPr lang="en-AU" altLang="en-US" dirty="0">
              <a:latin typeface="Times New Roman" panose="02020603050405020304" pitchFamily="18" charset="0"/>
              <a:cs typeface="Times New Roman" panose="02020603050405020304" pitchFamily="18" charset="0"/>
            </a:endParaRPr>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Cryptography provides secure communication in the presence of malicious third parties.</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Encryption</a:t>
            </a:r>
            <a:r>
              <a:rPr lang="en-IN" sz="2400" dirty="0">
                <a:latin typeface="Times New Roman" panose="02020603050405020304" pitchFamily="18" charset="0"/>
                <a:cs typeface="Times New Roman" panose="02020603050405020304" pitchFamily="18" charset="0"/>
              </a:rPr>
              <a:t> is the process of encoding a plain text message into non-readable form.</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Decryption</a:t>
            </a:r>
            <a:r>
              <a:rPr lang="en-IN" sz="2400" dirty="0">
                <a:latin typeface="Times New Roman" panose="02020603050405020304" pitchFamily="18" charset="0"/>
                <a:cs typeface="Times New Roman" panose="02020603050405020304" pitchFamily="18" charset="0"/>
              </a:rPr>
              <a:t> is a process of converting an encrypted message back into its normal form.</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Algorithms are considered secure if an attacker cannot determine any properties of the plaintext or key, given the ciphertext.</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An attacker should not be able to determine anything about a key given a large number of plaintext/ciphertext combinations which used the key</a:t>
            </a:r>
            <a:endParaRPr lang="en-IN" sz="24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69" y="1103735"/>
            <a:ext cx="9127331" cy="564356"/>
          </a:xfrm>
        </p:spPr>
        <p:txBody>
          <a:bodyPr>
            <a:normAutofit/>
          </a:bodyPr>
          <a:lstStyle/>
          <a:p>
            <a:pPr marL="9525">
              <a:spcBef>
                <a:spcPts val="75"/>
              </a:spcBef>
              <a:buSzPts val="3600"/>
            </a:pPr>
            <a:r>
              <a:rPr lang="en-US" sz="3000" dirty="0">
                <a:solidFill>
                  <a:prstClr val="black"/>
                </a:solidFill>
                <a:latin typeface="Bahnschrift SemiBold SemiCondensed" panose="020B0502040204020203" pitchFamily="34" charset="0"/>
                <a:ea typeface="+mn-ea"/>
                <a:cs typeface="+mn-cs"/>
              </a:rPr>
              <a:t>Classical Substitution - Caesar Cipher </a:t>
            </a:r>
            <a:endParaRPr lang="en-US" sz="3000" dirty="0">
              <a:solidFill>
                <a:prstClr val="black"/>
              </a:solidFill>
              <a:latin typeface="Bahnschrift SemiBold SemiCondensed" panose="020B0502040204020203" pitchFamily="34" charset="0"/>
              <a:ea typeface="+mn-ea"/>
              <a:cs typeface="+mn-cs"/>
            </a:endParaRPr>
          </a:p>
        </p:txBody>
      </p:sp>
      <p:sp>
        <p:nvSpPr>
          <p:cNvPr id="17" name="Content Placeholder 16"/>
          <p:cNvSpPr>
            <a:spLocks noGrp="1"/>
          </p:cNvSpPr>
          <p:nvPr>
            <p:ph idx="4294967295"/>
          </p:nvPr>
        </p:nvSpPr>
        <p:spPr>
          <a:xfrm>
            <a:off x="127262" y="1755384"/>
            <a:ext cx="7977188" cy="3329789"/>
          </a:xfrm>
        </p:spPr>
        <p:txBody>
          <a:bodyPr>
            <a:normAutofit/>
          </a:bodyPr>
          <a:lstStyle/>
          <a:p>
            <a:pPr>
              <a:buFont typeface="Wingdings" panose="05000000000000000000" pitchFamily="2" charset="2"/>
              <a:buChar char="§"/>
            </a:pPr>
            <a:r>
              <a:rPr lang="en-US" sz="1800" dirty="0">
                <a:latin typeface="Bahnschrift Light" panose="020B0502040204020203" pitchFamily="34" charset="0"/>
              </a:rPr>
              <a:t>Earliest and simplest was by </a:t>
            </a:r>
            <a:r>
              <a:rPr lang="en-US" sz="1800" b="1" dirty="0">
                <a:solidFill>
                  <a:schemeClr val="accent2">
                    <a:lumMod val="50000"/>
                  </a:schemeClr>
                </a:solidFill>
                <a:latin typeface="Bahnschrift Light" panose="020B0502040204020203" pitchFamily="34" charset="0"/>
              </a:rPr>
              <a:t>Julius Caesar</a:t>
            </a:r>
            <a:r>
              <a:rPr lang="en-US" sz="1800" dirty="0">
                <a:latin typeface="Bahnschrift Light" panose="020B0502040204020203" pitchFamily="34" charset="0"/>
              </a:rPr>
              <a:t>. </a:t>
            </a:r>
            <a:endParaRPr lang="en-US" sz="1800" dirty="0">
              <a:latin typeface="Bahnschrift Light" panose="020B0502040204020203" pitchFamily="34" charset="0"/>
            </a:endParaRPr>
          </a:p>
          <a:p>
            <a:pPr>
              <a:buFont typeface="Wingdings" panose="05000000000000000000" pitchFamily="2" charset="2"/>
              <a:buChar char="§"/>
            </a:pPr>
            <a:r>
              <a:rPr lang="en-US" sz="1800" dirty="0">
                <a:latin typeface="Bahnschrift Light" panose="020B0502040204020203" pitchFamily="34" charset="0"/>
              </a:rPr>
              <a:t>Primarily used in </a:t>
            </a:r>
            <a:r>
              <a:rPr lang="en-US" sz="1800" b="1" dirty="0">
                <a:solidFill>
                  <a:schemeClr val="accent2">
                    <a:lumMod val="50000"/>
                  </a:schemeClr>
                </a:solidFill>
                <a:latin typeface="Bahnschrift Light" panose="020B0502040204020203" pitchFamily="34" charset="0"/>
              </a:rPr>
              <a:t>warfare</a:t>
            </a:r>
            <a:r>
              <a:rPr lang="en-US" sz="1800" dirty="0">
                <a:latin typeface="Bahnschrift Light" panose="020B0502040204020203" pitchFamily="34" charset="0"/>
              </a:rPr>
              <a:t>. </a:t>
            </a:r>
            <a:endParaRPr lang="en-US" sz="1800" dirty="0">
              <a:latin typeface="Bahnschrift Light" panose="020B0502040204020203" pitchFamily="34" charset="0"/>
            </a:endParaRPr>
          </a:p>
          <a:p>
            <a:pPr>
              <a:buFont typeface="Wingdings" panose="05000000000000000000" pitchFamily="2" charset="2"/>
              <a:buChar char="§"/>
            </a:pPr>
            <a:r>
              <a:rPr lang="en-US" sz="1800" dirty="0">
                <a:latin typeface="Bahnschrift Light" panose="020B0502040204020203" pitchFamily="34" charset="0"/>
              </a:rPr>
              <a:t>Involves </a:t>
            </a:r>
            <a:r>
              <a:rPr lang="en-US" sz="1800" b="1" dirty="0">
                <a:solidFill>
                  <a:schemeClr val="accent2">
                    <a:lumMod val="50000"/>
                  </a:schemeClr>
                </a:solidFill>
                <a:latin typeface="Bahnschrift Light" panose="020B0502040204020203" pitchFamily="34" charset="0"/>
              </a:rPr>
              <a:t>replacing each letter </a:t>
            </a:r>
            <a:r>
              <a:rPr lang="en-US" sz="1800" dirty="0">
                <a:latin typeface="Bahnschrift Light" panose="020B0502040204020203" pitchFamily="34" charset="0"/>
              </a:rPr>
              <a:t>of the alphabet with the letter standing </a:t>
            </a:r>
            <a:r>
              <a:rPr lang="en-US" sz="1800" b="1" dirty="0">
                <a:solidFill>
                  <a:schemeClr val="accent2">
                    <a:lumMod val="50000"/>
                  </a:schemeClr>
                </a:solidFill>
                <a:latin typeface="Bahnschrift Light" panose="020B0502040204020203" pitchFamily="34" charset="0"/>
              </a:rPr>
              <a:t>three </a:t>
            </a:r>
            <a:r>
              <a:rPr lang="en-US" sz="1800" dirty="0">
                <a:latin typeface="Bahnschrift Light" panose="020B0502040204020203" pitchFamily="34" charset="0"/>
              </a:rPr>
              <a:t>places further down the alphabet. </a:t>
            </a:r>
            <a:endParaRPr lang="en-US" sz="1800" dirty="0">
              <a:latin typeface="Bahnschrift Light" panose="020B0502040204020203" pitchFamily="34" charset="0"/>
            </a:endParaRPr>
          </a:p>
          <a:p>
            <a:pPr>
              <a:buFont typeface="Wingdings" panose="05000000000000000000" pitchFamily="2" charset="2"/>
              <a:buChar char="§"/>
            </a:pPr>
            <a:r>
              <a:rPr lang="en-US" sz="1800" dirty="0">
                <a:latin typeface="Bahnschrift Light" panose="020B0502040204020203" pitchFamily="34" charset="0"/>
              </a:rPr>
              <a:t>This cipher replaces each letter by n</a:t>
            </a:r>
            <a:r>
              <a:rPr lang="en-US" sz="1800" baseline="30000" dirty="0">
                <a:latin typeface="Bahnschrift Light" panose="020B0502040204020203" pitchFamily="34" charset="0"/>
              </a:rPr>
              <a:t>th</a:t>
            </a:r>
            <a:r>
              <a:rPr lang="en-US" sz="1800" dirty="0">
                <a:latin typeface="Bahnschrift Light" panose="020B0502040204020203" pitchFamily="34" charset="0"/>
              </a:rPr>
              <a:t> letter down the alphabet. </a:t>
            </a:r>
            <a:endParaRPr lang="en-US" sz="1800" dirty="0">
              <a:latin typeface="Bahnschrift Light" panose="020B0502040204020203" pitchFamily="34" charset="0"/>
            </a:endParaRPr>
          </a:p>
          <a:p>
            <a:pPr marL="0" indent="0">
              <a:buNone/>
            </a:pPr>
            <a:r>
              <a:rPr lang="en-US" sz="1800" dirty="0">
                <a:latin typeface="Bahnschrift Light" panose="020B0502040204020203" pitchFamily="34" charset="0"/>
              </a:rPr>
              <a:t>Example: </a:t>
            </a:r>
            <a:endParaRPr lang="en-US" sz="1800" dirty="0">
              <a:latin typeface="Bahnschrift Light" panose="020B0502040204020203" pitchFamily="34" charset="0"/>
            </a:endParaRPr>
          </a:p>
          <a:p>
            <a:pPr marL="0" indent="0">
              <a:buNone/>
            </a:pPr>
            <a:r>
              <a:rPr lang="en-US" sz="1800" dirty="0">
                <a:latin typeface="Bahnschrift Light" panose="020B0502040204020203" pitchFamily="34" charset="0"/>
              </a:rPr>
              <a:t>Plain text:  </a:t>
            </a:r>
            <a:endParaRPr lang="en-US" sz="1800" dirty="0">
              <a:latin typeface="Bahnschrift Light" panose="020B0502040204020203" pitchFamily="34" charset="0"/>
            </a:endParaRPr>
          </a:p>
          <a:p>
            <a:pPr marL="0" indent="0">
              <a:buNone/>
            </a:pPr>
            <a:r>
              <a:rPr lang="en-US" sz="1800" b="1" dirty="0">
                <a:solidFill>
                  <a:schemeClr val="accent2">
                    <a:lumMod val="50000"/>
                  </a:schemeClr>
                </a:solidFill>
                <a:latin typeface="Bahnschrift Light" panose="020B0502040204020203" pitchFamily="34" charset="0"/>
              </a:rPr>
              <a:t>MEET ME AFTER THE PARTY </a:t>
            </a:r>
            <a:endParaRPr lang="en-US" sz="1800" b="1" dirty="0">
              <a:solidFill>
                <a:schemeClr val="accent2">
                  <a:lumMod val="50000"/>
                </a:schemeClr>
              </a:solidFill>
              <a:latin typeface="Bahnschrift Light" panose="020B0502040204020203" pitchFamily="34" charset="0"/>
            </a:endParaRPr>
          </a:p>
          <a:p>
            <a:pPr marL="0" indent="0">
              <a:buNone/>
            </a:pPr>
            <a:r>
              <a:rPr lang="en-US" sz="1800" dirty="0">
                <a:latin typeface="Bahnschrift Light" panose="020B0502040204020203" pitchFamily="34" charset="0"/>
              </a:rPr>
              <a:t>Cipher text: </a:t>
            </a:r>
            <a:endParaRPr lang="en-US" sz="1800" dirty="0">
              <a:latin typeface="Bahnschrift Light" panose="020B0502040204020203" pitchFamily="34" charset="0"/>
            </a:endParaRPr>
          </a:p>
          <a:p>
            <a:pPr marL="0" indent="0">
              <a:buNone/>
            </a:pPr>
            <a:r>
              <a:rPr lang="en-US" sz="1800" b="1" dirty="0">
                <a:solidFill>
                  <a:srgbClr val="002060"/>
                </a:solidFill>
                <a:latin typeface="Bahnschrift Light" panose="020B0502040204020203" pitchFamily="34" charset="0"/>
              </a:rPr>
              <a:t>PHHW PH DIWHU WKH SDUWB </a:t>
            </a:r>
            <a:endParaRPr lang="en-US" sz="1800" b="1" dirty="0">
              <a:solidFill>
                <a:srgbClr val="002060"/>
              </a:solidFill>
              <a:latin typeface="Bahnschrift Light" panose="020B0502040204020203" pitchFamily="34" charset="0"/>
            </a:endParaRPr>
          </a:p>
        </p:txBody>
      </p:sp>
      <p:pic>
        <p:nvPicPr>
          <p:cNvPr id="1026" name="Picture 2" descr="A statue of a person&#10;&#10;Description automatically generated with medium confidence"/>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9954" t="11371" r="19706"/>
          <a:stretch>
            <a:fillRect/>
          </a:stretch>
        </p:blipFill>
        <p:spPr bwMode="auto">
          <a:xfrm>
            <a:off x="7737411" y="850252"/>
            <a:ext cx="1406590" cy="1772285"/>
          </a:xfrm>
          <a:prstGeom prst="rect">
            <a:avLst/>
          </a:prstGeom>
          <a:noFill/>
        </p:spPr>
      </p:pic>
      <p:pic>
        <p:nvPicPr>
          <p:cNvPr id="11266" name="Picture 2" descr="A picture containing text&#10;&#10;Description automatically generated"/>
          <p:cNvPicPr>
            <a:picLocks noChangeAspect="1" noChangeArrowheads="1"/>
          </p:cNvPicPr>
          <p:nvPr/>
        </p:nvPicPr>
        <p:blipFill rotWithShape="1">
          <a:blip r:embed="rId2">
            <a:extLst>
              <a:ext uri="{28A0092B-C50C-407E-A947-70E740481C1C}">
                <a14:useLocalDpi xmlns:a14="http://schemas.microsoft.com/office/drawing/2010/main" val="0"/>
              </a:ext>
            </a:extLst>
          </a:blip>
          <a:srcRect t="5099" r="7557" b="15129"/>
          <a:stretch>
            <a:fillRect/>
          </a:stretch>
        </p:blipFill>
        <p:spPr bwMode="auto">
          <a:xfrm>
            <a:off x="4249132" y="3652410"/>
            <a:ext cx="4894712" cy="2346578"/>
          </a:xfrm>
          <a:prstGeom prst="rect">
            <a:avLst/>
          </a:prstGeom>
          <a:noFill/>
          <a:ln>
            <a:solidFill>
              <a:srgbClr val="000000"/>
            </a:solidFill>
          </a:ln>
        </p:spPr>
      </p:pic>
      <p:sp>
        <p:nvSpPr>
          <p:cNvPr id="4" name="Text Box 3"/>
          <p:cNvSpPr txBox="1"/>
          <p:nvPr/>
        </p:nvSpPr>
        <p:spPr>
          <a:xfrm>
            <a:off x="6103620" y="6255385"/>
            <a:ext cx="3048000" cy="368300"/>
          </a:xfrm>
          <a:prstGeom prst="rect">
            <a:avLst/>
          </a:prstGeom>
          <a:noFill/>
        </p:spPr>
        <p:txBody>
          <a:bodyPr wrap="square" rtlCol="0">
            <a:spAutoFit/>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 y="1096664"/>
            <a:ext cx="9127331" cy="564356"/>
          </a:xfrm>
        </p:spPr>
        <p:txBody>
          <a:bodyPr>
            <a:normAutofit/>
          </a:bodyPr>
          <a:lstStyle/>
          <a:p>
            <a:pPr marL="9525">
              <a:spcBef>
                <a:spcPts val="75"/>
              </a:spcBef>
              <a:buSzPts val="3600"/>
            </a:pPr>
            <a:r>
              <a:rPr lang="en-US" sz="3000" dirty="0">
                <a:solidFill>
                  <a:prstClr val="black"/>
                </a:solidFill>
                <a:latin typeface="Bahnschrift SemiBold SemiCondensed" panose="020B0502040204020203" pitchFamily="34" charset="0"/>
                <a:ea typeface="+mn-ea"/>
                <a:cs typeface="+mn-cs"/>
              </a:rPr>
              <a:t>Classical Substitution - Caesar Cipher - Mathematically </a:t>
            </a:r>
            <a:endParaRPr lang="en-US" sz="3000" dirty="0">
              <a:solidFill>
                <a:prstClr val="black"/>
              </a:solidFill>
              <a:latin typeface="Bahnschrift SemiBold SemiCondensed" panose="020B0502040204020203" pitchFamily="34" charset="0"/>
              <a:ea typeface="+mn-ea"/>
              <a:cs typeface="+mn-cs"/>
            </a:endParaRPr>
          </a:p>
        </p:txBody>
      </p:sp>
      <p:sp>
        <p:nvSpPr>
          <p:cNvPr id="17" name="Content Placeholder 16"/>
          <p:cNvSpPr>
            <a:spLocks noGrp="1"/>
          </p:cNvSpPr>
          <p:nvPr>
            <p:ph idx="4294967295"/>
          </p:nvPr>
        </p:nvSpPr>
        <p:spPr>
          <a:xfrm>
            <a:off x="0" y="1661020"/>
            <a:ext cx="9042662" cy="3487783"/>
          </a:xfrm>
        </p:spPr>
        <p:txBody>
          <a:bodyPr>
            <a:normAutofit fontScale="70000" lnSpcReduction="20000"/>
          </a:bodyPr>
          <a:lstStyle/>
          <a:p>
            <a:pPr marL="0" indent="0">
              <a:lnSpc>
                <a:spcPct val="120000"/>
              </a:lnSpc>
              <a:spcBef>
                <a:spcPts val="0"/>
              </a:spcBef>
              <a:buNone/>
            </a:pPr>
            <a:r>
              <a:rPr lang="en-US" sz="2700" dirty="0">
                <a:latin typeface="Bahnschrift Light" panose="020B0502040204020203" pitchFamily="34" charset="0"/>
              </a:rPr>
              <a:t>How it works?</a:t>
            </a:r>
            <a:endParaRPr lang="en-US" sz="2700" dirty="0">
              <a:latin typeface="Bahnschrift Light" panose="020B0502040204020203" pitchFamily="34" charset="0"/>
            </a:endParaRPr>
          </a:p>
          <a:p>
            <a:pPr lvl="1">
              <a:lnSpc>
                <a:spcPct val="120000"/>
              </a:lnSpc>
              <a:spcBef>
                <a:spcPts val="0"/>
              </a:spcBef>
              <a:buFont typeface="Wingdings" panose="05000000000000000000" pitchFamily="2" charset="2"/>
              <a:buChar char="§"/>
            </a:pPr>
            <a:r>
              <a:rPr lang="en-US" sz="2325" dirty="0">
                <a:latin typeface="Bahnschrift Light" panose="020B0502040204020203" pitchFamily="34" charset="0"/>
              </a:rPr>
              <a:t>Alphabet is wrapped around ,so that the letter following Z is A. </a:t>
            </a:r>
            <a:endParaRPr lang="en-US" sz="2325" dirty="0">
              <a:latin typeface="Bahnschrift Light" panose="020B0502040204020203" pitchFamily="34" charset="0"/>
            </a:endParaRPr>
          </a:p>
          <a:p>
            <a:pPr lvl="1">
              <a:lnSpc>
                <a:spcPct val="120000"/>
              </a:lnSpc>
              <a:spcBef>
                <a:spcPts val="0"/>
              </a:spcBef>
              <a:buFont typeface="Wingdings" panose="05000000000000000000" pitchFamily="2" charset="2"/>
              <a:buChar char="§"/>
            </a:pPr>
            <a:r>
              <a:rPr lang="en-US" sz="2325" dirty="0">
                <a:latin typeface="Bahnschrift Light" panose="020B0502040204020203" pitchFamily="34" charset="0"/>
              </a:rPr>
              <a:t>Assign a numerical equivalent to each letter as follows : </a:t>
            </a:r>
            <a:endParaRPr lang="en-US" sz="2325" dirty="0">
              <a:latin typeface="Bahnschrift Light" panose="020B0502040204020203" pitchFamily="34" charset="0"/>
            </a:endParaRPr>
          </a:p>
          <a:p>
            <a:pPr marL="685800" lvl="2" indent="0">
              <a:lnSpc>
                <a:spcPct val="120000"/>
              </a:lnSpc>
              <a:spcBef>
                <a:spcPts val="0"/>
              </a:spcBef>
              <a:buNone/>
            </a:pPr>
            <a:r>
              <a:rPr lang="en-US" sz="2325" dirty="0">
                <a:latin typeface="Bahnschrift Light" panose="020B0502040204020203" pitchFamily="34" charset="0"/>
              </a:rPr>
              <a:t>A = 0 </a:t>
            </a:r>
            <a:endParaRPr lang="en-US" sz="2325" dirty="0">
              <a:latin typeface="Bahnschrift Light" panose="020B0502040204020203" pitchFamily="34" charset="0"/>
            </a:endParaRPr>
          </a:p>
          <a:p>
            <a:pPr marL="685800" lvl="2" indent="0">
              <a:lnSpc>
                <a:spcPct val="120000"/>
              </a:lnSpc>
              <a:spcBef>
                <a:spcPts val="0"/>
              </a:spcBef>
              <a:buNone/>
            </a:pPr>
            <a:r>
              <a:rPr lang="en-US" sz="2325" dirty="0">
                <a:latin typeface="Bahnschrift Light" panose="020B0502040204020203" pitchFamily="34" charset="0"/>
              </a:rPr>
              <a:t>B = 1 </a:t>
            </a:r>
            <a:endParaRPr lang="en-US" sz="2325" dirty="0">
              <a:latin typeface="Bahnschrift Light" panose="020B0502040204020203" pitchFamily="34" charset="0"/>
            </a:endParaRPr>
          </a:p>
          <a:p>
            <a:pPr marL="685800" lvl="2" indent="0">
              <a:lnSpc>
                <a:spcPct val="120000"/>
              </a:lnSpc>
              <a:spcBef>
                <a:spcPts val="0"/>
              </a:spcBef>
              <a:buNone/>
            </a:pPr>
            <a:r>
              <a:rPr lang="en-US" sz="2325" dirty="0">
                <a:latin typeface="Bahnschrift Light" panose="020B0502040204020203" pitchFamily="34" charset="0"/>
              </a:rPr>
              <a:t>C = 2 </a:t>
            </a:r>
            <a:endParaRPr lang="en-US" sz="2325" dirty="0">
              <a:latin typeface="Bahnschrift Light" panose="020B0502040204020203" pitchFamily="34" charset="0"/>
            </a:endParaRPr>
          </a:p>
          <a:p>
            <a:pPr marL="685800" lvl="2" indent="0">
              <a:lnSpc>
                <a:spcPct val="120000"/>
              </a:lnSpc>
              <a:spcBef>
                <a:spcPts val="0"/>
              </a:spcBef>
              <a:buNone/>
            </a:pPr>
            <a:r>
              <a:rPr lang="en-US" sz="2325" dirty="0">
                <a:latin typeface="Bahnschrift Light" panose="020B0502040204020203" pitchFamily="34" charset="0"/>
              </a:rPr>
              <a:t>Z = 25 </a:t>
            </a:r>
            <a:endParaRPr lang="en-US" sz="2325" dirty="0">
              <a:latin typeface="Bahnschrift Light" panose="020B0502040204020203" pitchFamily="34" charset="0"/>
            </a:endParaRPr>
          </a:p>
          <a:p>
            <a:pPr lvl="1">
              <a:lnSpc>
                <a:spcPct val="120000"/>
              </a:lnSpc>
              <a:spcBef>
                <a:spcPts val="0"/>
              </a:spcBef>
              <a:buFont typeface="Wingdings" panose="05000000000000000000" pitchFamily="2" charset="2"/>
              <a:buChar char="§"/>
            </a:pPr>
            <a:r>
              <a:rPr lang="en-US" sz="2325" dirty="0">
                <a:latin typeface="Bahnschrift Light" panose="020B0502040204020203" pitchFamily="34" charset="0"/>
              </a:rPr>
              <a:t>For each plaintext letter P, substitute for cipher text C as : </a:t>
            </a:r>
            <a:endParaRPr lang="en-US" sz="2325" dirty="0">
              <a:latin typeface="Bahnschrift Light" panose="020B0502040204020203" pitchFamily="34" charset="0"/>
            </a:endParaRPr>
          </a:p>
          <a:p>
            <a:pPr marL="342900" lvl="1" indent="0">
              <a:lnSpc>
                <a:spcPct val="120000"/>
              </a:lnSpc>
              <a:spcBef>
                <a:spcPts val="0"/>
              </a:spcBef>
              <a:buNone/>
            </a:pPr>
            <a:r>
              <a:rPr lang="da-DK" sz="2325" dirty="0">
                <a:latin typeface="Bahnschrift Light" panose="020B0502040204020203" pitchFamily="34" charset="0"/>
              </a:rPr>
              <a:t>	C = (P + 3) mod 26 </a:t>
            </a:r>
            <a:endParaRPr lang="da-DK" sz="2325" dirty="0">
              <a:latin typeface="Bahnschrift Light" panose="020B0502040204020203" pitchFamily="34" charset="0"/>
            </a:endParaRPr>
          </a:p>
          <a:p>
            <a:pPr lvl="1">
              <a:lnSpc>
                <a:spcPct val="120000"/>
              </a:lnSpc>
              <a:spcBef>
                <a:spcPts val="0"/>
              </a:spcBef>
              <a:buFont typeface="Wingdings" panose="05000000000000000000" pitchFamily="2" charset="2"/>
              <a:buChar char="§"/>
            </a:pPr>
            <a:r>
              <a:rPr lang="en-US" sz="2325" dirty="0">
                <a:latin typeface="Bahnschrift Light" panose="020B0502040204020203" pitchFamily="34" charset="0"/>
              </a:rPr>
              <a:t>A shift may be of any amount, so that in general Caesar algorithm is:</a:t>
            </a:r>
            <a:endParaRPr lang="en-US" sz="2325" dirty="0">
              <a:latin typeface="Bahnschrift Light" panose="020B0502040204020203" pitchFamily="34" charset="0"/>
            </a:endParaRPr>
          </a:p>
          <a:p>
            <a:pPr marL="342900" lvl="1" indent="0">
              <a:lnSpc>
                <a:spcPct val="120000"/>
              </a:lnSpc>
              <a:spcBef>
                <a:spcPts val="0"/>
              </a:spcBef>
              <a:buNone/>
            </a:pPr>
            <a:r>
              <a:rPr lang="en-US" sz="2325" dirty="0">
                <a:latin typeface="Bahnschrift Light" panose="020B0502040204020203" pitchFamily="34" charset="0"/>
              </a:rPr>
              <a:t>	C = (P + K ) mod 26 where k is any value from 1 to 25. </a:t>
            </a:r>
            <a:endParaRPr lang="en-US" sz="2325" dirty="0">
              <a:latin typeface="Bahnschrift Light" panose="020B0502040204020203" pitchFamily="34" charset="0"/>
            </a:endParaRPr>
          </a:p>
          <a:p>
            <a:pPr lvl="1">
              <a:lnSpc>
                <a:spcPct val="120000"/>
              </a:lnSpc>
              <a:spcBef>
                <a:spcPts val="0"/>
              </a:spcBef>
              <a:buFont typeface="Wingdings" panose="05000000000000000000" pitchFamily="2" charset="2"/>
              <a:buChar char="§"/>
            </a:pPr>
            <a:r>
              <a:rPr lang="en-US" sz="2325" dirty="0">
                <a:latin typeface="Bahnschrift Light" panose="020B0502040204020203" pitchFamily="34" charset="0"/>
              </a:rPr>
              <a:t>The decryption algorithm is given by:</a:t>
            </a:r>
            <a:endParaRPr lang="en-US" sz="2325" dirty="0">
              <a:latin typeface="Bahnschrift Light" panose="020B0502040204020203" pitchFamily="34" charset="0"/>
            </a:endParaRPr>
          </a:p>
          <a:p>
            <a:pPr marL="342900" lvl="1" indent="0">
              <a:lnSpc>
                <a:spcPct val="120000"/>
              </a:lnSpc>
              <a:spcBef>
                <a:spcPts val="0"/>
              </a:spcBef>
              <a:buNone/>
            </a:pPr>
            <a:r>
              <a:rPr lang="da-DK" sz="2325" dirty="0">
                <a:latin typeface="Bahnschrift Light" panose="020B0502040204020203" pitchFamily="34" charset="0"/>
              </a:rPr>
              <a:t>	P = (C - K) mod 26 </a:t>
            </a:r>
            <a:endParaRPr lang="en-US" sz="2325" dirty="0">
              <a:latin typeface="Bahnschrift Light" panose="020B0502040204020203" pitchFamily="34" charset="0"/>
            </a:endParaRPr>
          </a:p>
          <a:p>
            <a:pPr marL="685800" lvl="2" indent="0">
              <a:buNone/>
            </a:pPr>
            <a:endParaRPr lang="en-US" dirty="0"/>
          </a:p>
        </p:txBody>
      </p:sp>
      <p:sp>
        <p:nvSpPr>
          <p:cNvPr id="4" name="TextBox 3"/>
          <p:cNvSpPr txBox="1"/>
          <p:nvPr/>
        </p:nvSpPr>
        <p:spPr>
          <a:xfrm>
            <a:off x="3576103" y="5148803"/>
            <a:ext cx="6336182" cy="323165"/>
          </a:xfrm>
          <a:prstGeom prst="rect">
            <a:avLst/>
          </a:prstGeom>
          <a:noFill/>
        </p:spPr>
        <p:txBody>
          <a:bodyPr wrap="square">
            <a:spAutoFit/>
          </a:bodyPr>
          <a:lstStyle/>
          <a:p>
            <a:r>
              <a:rPr lang="en-US" sz="1500" b="1" dirty="0"/>
              <a:t>https://crypto.interactive-maths.com/caesar-shift-cipher.html</a:t>
            </a:r>
            <a:endParaRPr lang="en-US" sz="15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Caesar Cipher</a:t>
            </a:r>
            <a:endParaRPr lang="en-IN" dirty="0"/>
          </a:p>
        </p:txBody>
      </p:sp>
      <p:sp>
        <p:nvSpPr>
          <p:cNvPr id="3" name="Content Placeholder 2"/>
          <p:cNvSpPr>
            <a:spLocks noGrp="1"/>
          </p:cNvSpPr>
          <p:nvPr>
            <p:ph idx="1"/>
          </p:nvPr>
        </p:nvSpPr>
        <p:spPr/>
        <p:txBody>
          <a:bodyPr/>
          <a:lstStyle/>
          <a:p>
            <a:r>
              <a:rPr lang="en-US" altLang="en-US" dirty="0"/>
              <a:t>can define transformation as:</a:t>
            </a:r>
            <a:endParaRPr lang="en-US" altLang="en-US" dirty="0"/>
          </a:p>
          <a:p>
            <a:pPr lvl="1">
              <a:buFont typeface="Wingdings" panose="05000000000000000000" pitchFamily="2" charset="2"/>
              <a:buNone/>
            </a:pPr>
            <a:r>
              <a:rPr lang="en-AU" altLang="en-US" sz="1800" dirty="0">
                <a:latin typeface="Courier" charset="0"/>
              </a:rPr>
              <a:t>a b c d e f g h </a:t>
            </a:r>
            <a:r>
              <a:rPr lang="en-AU" altLang="en-US" sz="1800" dirty="0" err="1">
                <a:latin typeface="Courier" charset="0"/>
              </a:rPr>
              <a:t>i</a:t>
            </a:r>
            <a:r>
              <a:rPr lang="en-AU" altLang="en-US" sz="1800" dirty="0">
                <a:latin typeface="Courier" charset="0"/>
              </a:rPr>
              <a:t> j k l m n o p q r s t u v w x y z</a:t>
            </a:r>
            <a:endParaRPr lang="en-AU" altLang="en-US" sz="1800" dirty="0">
              <a:latin typeface="Courier" charset="0"/>
            </a:endParaRPr>
          </a:p>
          <a:p>
            <a:pPr lvl="1">
              <a:buFont typeface="Wingdings" panose="05000000000000000000" pitchFamily="2" charset="2"/>
              <a:buNone/>
            </a:pPr>
            <a:r>
              <a:rPr lang="en-AU" altLang="en-US" sz="1800" dirty="0">
                <a:latin typeface="Courier" charset="0"/>
              </a:rPr>
              <a:t>D E F G H I J K L M N O P Q R S T U V W X Y Z A B C</a:t>
            </a:r>
            <a:endParaRPr lang="en-AU" altLang="en-US" sz="1800" dirty="0">
              <a:latin typeface="Courier" charset="0"/>
            </a:endParaRPr>
          </a:p>
          <a:p>
            <a:r>
              <a:rPr lang="en-US" altLang="en-US" dirty="0"/>
              <a:t>mathematically give each letter a number</a:t>
            </a:r>
            <a:endParaRPr lang="en-US" altLang="en-US" dirty="0"/>
          </a:p>
          <a:p>
            <a:pPr lvl="1">
              <a:buFont typeface="Wingdings" panose="05000000000000000000" pitchFamily="2" charset="2"/>
              <a:buNone/>
            </a:pPr>
            <a:r>
              <a:rPr lang="en-AU" altLang="en-US" sz="1400" dirty="0">
                <a:latin typeface="Courier" charset="0"/>
              </a:rPr>
              <a:t>a b c d e f g h </a:t>
            </a:r>
            <a:r>
              <a:rPr lang="en-AU" altLang="en-US" sz="1400" dirty="0" err="1">
                <a:latin typeface="Courier" charset="0"/>
              </a:rPr>
              <a:t>i</a:t>
            </a:r>
            <a:r>
              <a:rPr lang="en-AU" altLang="en-US" sz="1400" dirty="0">
                <a:latin typeface="Courier" charset="0"/>
              </a:rPr>
              <a:t> j  k  l  m  n  o  p  q  r  s  t  u  v  w  x  y  z</a:t>
            </a:r>
            <a:endParaRPr lang="en-AU" altLang="en-US" sz="1400" dirty="0">
              <a:latin typeface="Courier" charset="0"/>
            </a:endParaRPr>
          </a:p>
          <a:p>
            <a:pPr lvl="1">
              <a:buFont typeface="Wingdings" panose="05000000000000000000" pitchFamily="2" charset="2"/>
              <a:buNone/>
            </a:pPr>
            <a:r>
              <a:rPr lang="en-AU" altLang="en-US" sz="1400" dirty="0">
                <a:latin typeface="Courier" charset="0"/>
              </a:rPr>
              <a:t>0 1 2 3 4 5 6 7 8 9 10 11 12 13 14 15 16 17 18 19 20 21 22 23 24 25</a:t>
            </a:r>
            <a:endParaRPr lang="en-AU" altLang="en-US" sz="1400" dirty="0">
              <a:latin typeface="Courier" charset="0"/>
            </a:endParaRPr>
          </a:p>
          <a:p>
            <a:r>
              <a:rPr lang="en-US" altLang="en-US" dirty="0"/>
              <a:t>then have Caesar cipher as:</a:t>
            </a:r>
            <a:endParaRPr lang="en-US" altLang="en-US" dirty="0"/>
          </a:p>
          <a:p>
            <a:pPr lvl="1">
              <a:buFont typeface="Wingdings" panose="05000000000000000000" pitchFamily="2" charset="2"/>
              <a:buNone/>
            </a:pPr>
            <a:r>
              <a:rPr lang="en-AU" altLang="en-US" i="1" dirty="0"/>
              <a:t>c </a:t>
            </a:r>
            <a:r>
              <a:rPr lang="en-AU" altLang="en-US" dirty="0"/>
              <a:t>= E(</a:t>
            </a:r>
            <a:r>
              <a:rPr lang="en-AU" altLang="en-US" i="1" dirty="0"/>
              <a:t>p</a:t>
            </a:r>
            <a:r>
              <a:rPr lang="en-AU" altLang="en-US" dirty="0"/>
              <a:t>) = (</a:t>
            </a:r>
            <a:r>
              <a:rPr lang="en-AU" altLang="en-US" i="1" dirty="0"/>
              <a:t>p </a:t>
            </a:r>
            <a:r>
              <a:rPr lang="en-AU" altLang="en-US" dirty="0"/>
              <a:t>+ </a:t>
            </a:r>
            <a:r>
              <a:rPr lang="en-AU" altLang="en-US" i="1" dirty="0"/>
              <a:t>k</a:t>
            </a:r>
            <a:r>
              <a:rPr lang="en-AU" altLang="en-US" dirty="0"/>
              <a:t>) mod (26)</a:t>
            </a:r>
            <a:endParaRPr lang="en-AU" altLang="en-US" dirty="0"/>
          </a:p>
          <a:p>
            <a:pPr lvl="1">
              <a:buFont typeface="Wingdings" panose="05000000000000000000" pitchFamily="2" charset="2"/>
              <a:buNone/>
            </a:pPr>
            <a:r>
              <a:rPr lang="en-AU" altLang="en-US" i="1" dirty="0"/>
              <a:t>p </a:t>
            </a:r>
            <a:r>
              <a:rPr lang="en-AU" altLang="en-US" dirty="0"/>
              <a:t>= D(c) = (c – </a:t>
            </a:r>
            <a:r>
              <a:rPr lang="en-AU" altLang="en-US" i="1" dirty="0"/>
              <a:t>k</a:t>
            </a:r>
            <a:r>
              <a:rPr lang="en-AU" altLang="en-US" dirty="0"/>
              <a:t>) mod (26)</a:t>
            </a:r>
            <a:endParaRPr lang="en-AU" altLang="en-US" sz="1800" dirty="0">
              <a:latin typeface="Courier New" panose="02070309020205020404" pitchFamily="49" charset="0"/>
            </a:endParaRPr>
          </a:p>
          <a:p>
            <a:endParaRPr lang="en-AU" altLang="en-US" sz="2000" dirty="0">
              <a:latin typeface="Courier New" panose="02070309020205020404" pitchFamily="49" charset="0"/>
            </a:endParaRPr>
          </a:p>
          <a:p>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Cryptanalysis of Caesar Cipher </a:t>
            </a:r>
            <a:endParaRPr lang="en-IN" dirty="0"/>
          </a:p>
        </p:txBody>
      </p:sp>
      <p:sp>
        <p:nvSpPr>
          <p:cNvPr id="3" name="Content Placeholder 2"/>
          <p:cNvSpPr>
            <a:spLocks noGrp="1"/>
          </p:cNvSpPr>
          <p:nvPr>
            <p:ph idx="1"/>
          </p:nvPr>
        </p:nvSpPr>
        <p:spPr/>
        <p:txBody>
          <a:bodyPr/>
          <a:lstStyle/>
          <a:p>
            <a:r>
              <a:rPr lang="en-AU" altLang="en-US" dirty="0">
                <a:latin typeface="Times New Roman" panose="02020603050405020304" pitchFamily="18" charset="0"/>
                <a:cs typeface="Times New Roman" panose="02020603050405020304" pitchFamily="18" charset="0"/>
              </a:rPr>
              <a:t>only have 26 possible ciphers </a:t>
            </a:r>
            <a:endParaRPr lang="en-AU" altLang="en-US" dirty="0">
              <a:latin typeface="Times New Roman" panose="02020603050405020304" pitchFamily="18" charset="0"/>
              <a:cs typeface="Times New Roman" panose="02020603050405020304" pitchFamily="18" charset="0"/>
            </a:endParaRPr>
          </a:p>
          <a:p>
            <a:pPr lvl="1"/>
            <a:r>
              <a:rPr lang="en-AU" altLang="en-US" dirty="0">
                <a:latin typeface="Times New Roman" panose="02020603050405020304" pitchFamily="18" charset="0"/>
                <a:cs typeface="Times New Roman" panose="02020603050405020304" pitchFamily="18" charset="0"/>
              </a:rPr>
              <a:t>A maps to A,B,..Z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could simply try each in turn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a </a:t>
            </a:r>
            <a:r>
              <a:rPr lang="en-AU" altLang="en-US" b="1" dirty="0">
                <a:latin typeface="Times New Roman" panose="02020603050405020304" pitchFamily="18" charset="0"/>
                <a:cs typeface="Times New Roman" panose="02020603050405020304" pitchFamily="18" charset="0"/>
              </a:rPr>
              <a:t>brute force search</a:t>
            </a:r>
            <a:r>
              <a:rPr lang="en-AU" altLang="en-US" dirty="0">
                <a:latin typeface="Times New Roman" panose="02020603050405020304" pitchFamily="18" charset="0"/>
                <a:cs typeface="Times New Roman" panose="02020603050405020304" pitchFamily="18" charset="0"/>
              </a:rPr>
              <a:t> </a:t>
            </a:r>
            <a:endParaRPr lang="en-AU" altLang="en-US" dirty="0">
              <a:latin typeface="Times New Roman" panose="02020603050405020304" pitchFamily="18" charset="0"/>
              <a:cs typeface="Times New Roman" panose="02020603050405020304" pitchFamily="18" charset="0"/>
            </a:endParaRPr>
          </a:p>
          <a:p>
            <a:r>
              <a:rPr lang="en-AU" altLang="en-US" dirty="0">
                <a:latin typeface="Times New Roman" panose="02020603050405020304" pitchFamily="18" charset="0"/>
                <a:cs typeface="Times New Roman" panose="02020603050405020304" pitchFamily="18" charset="0"/>
              </a:rPr>
              <a:t>given ciphertext, just try all shifts of letters</a:t>
            </a:r>
            <a:endParaRPr lang="en-AU"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do need to recognize when have plaintext</a:t>
            </a:r>
            <a:endParaRPr lang="en-AU" altLang="en-US" dirty="0">
              <a:latin typeface="Times New Roman" panose="02020603050405020304" pitchFamily="18" charset="0"/>
              <a:cs typeface="Times New Roman" panose="02020603050405020304" pitchFamily="18" charset="0"/>
            </a:endParaRPr>
          </a:p>
          <a:p>
            <a:r>
              <a:rPr lang="en-AU" altLang="en-US" dirty="0" err="1">
                <a:latin typeface="Times New Roman" panose="02020603050405020304" pitchFamily="18" charset="0"/>
                <a:cs typeface="Times New Roman" panose="02020603050405020304" pitchFamily="18" charset="0"/>
              </a:rPr>
              <a:t>eg.</a:t>
            </a:r>
            <a:r>
              <a:rPr lang="en-AU" altLang="en-US" dirty="0">
                <a:latin typeface="Times New Roman" panose="02020603050405020304" pitchFamily="18" charset="0"/>
                <a:cs typeface="Times New Roman" panose="02020603050405020304" pitchFamily="18" charset="0"/>
              </a:rPr>
              <a:t> break ciphertext "GCUB VQ DTGCM"</a:t>
            </a:r>
            <a:endParaRPr lang="en-AU" alt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Monoalphabetic Cipher</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nSpc>
                <a:spcPct val="90000"/>
              </a:lnSpc>
            </a:pPr>
            <a:r>
              <a:rPr lang="en-AU" altLang="en-US" sz="2800" dirty="0"/>
              <a:t>rather than just shifting the alphabet </a:t>
            </a:r>
            <a:endParaRPr lang="en-AU" altLang="en-US" sz="2800" dirty="0"/>
          </a:p>
          <a:p>
            <a:pPr>
              <a:lnSpc>
                <a:spcPct val="90000"/>
              </a:lnSpc>
            </a:pPr>
            <a:r>
              <a:rPr lang="en-AU" altLang="en-US" sz="2800" dirty="0"/>
              <a:t>could shuffle (jumble) the letters arbitrarily </a:t>
            </a:r>
            <a:endParaRPr lang="en-AU" altLang="en-US" sz="2800" dirty="0"/>
          </a:p>
          <a:p>
            <a:pPr>
              <a:lnSpc>
                <a:spcPct val="90000"/>
              </a:lnSpc>
            </a:pPr>
            <a:r>
              <a:rPr lang="en-AU" altLang="en-US" sz="2800" dirty="0"/>
              <a:t>each plaintext letter maps to a different random ciphertext letter </a:t>
            </a:r>
            <a:endParaRPr lang="en-AU" altLang="en-US" sz="2800" dirty="0"/>
          </a:p>
          <a:p>
            <a:pPr>
              <a:lnSpc>
                <a:spcPct val="90000"/>
              </a:lnSpc>
            </a:pPr>
            <a:r>
              <a:rPr lang="en-AU" altLang="en-US" sz="2800" dirty="0"/>
              <a:t>hence key is 26 letters long </a:t>
            </a:r>
            <a:endParaRPr lang="en-AU" altLang="en-US" sz="2800" dirty="0">
              <a:latin typeface="Courier New" panose="02070309020205020404" pitchFamily="49" charset="0"/>
            </a:endParaRPr>
          </a:p>
          <a:p>
            <a:pPr lvl="1">
              <a:lnSpc>
                <a:spcPct val="90000"/>
              </a:lnSpc>
              <a:buFont typeface="Wingdings" panose="05000000000000000000" pitchFamily="2" charset="2"/>
              <a:buNone/>
            </a:pPr>
            <a:endParaRPr lang="en-AU" altLang="en-US" sz="2400" dirty="0">
              <a:latin typeface="Courier" charset="0"/>
            </a:endParaRPr>
          </a:p>
          <a:p>
            <a:pPr lvl="1">
              <a:lnSpc>
                <a:spcPct val="90000"/>
              </a:lnSpc>
              <a:buFont typeface="Wingdings" panose="05000000000000000000" pitchFamily="2" charset="2"/>
              <a:buNone/>
            </a:pPr>
            <a:r>
              <a:rPr lang="en-AU" altLang="en-US" sz="2400" dirty="0">
                <a:latin typeface="Courier" charset="0"/>
              </a:rPr>
              <a:t>Plain:  </a:t>
            </a:r>
            <a:r>
              <a:rPr lang="en-AU" altLang="en-US" sz="2400" dirty="0" err="1">
                <a:latin typeface="Courier" charset="0"/>
              </a:rPr>
              <a:t>abcdefghijklmnopqrstuvwxyz</a:t>
            </a:r>
            <a:endParaRPr lang="en-AU" altLang="en-US" sz="2400" dirty="0">
              <a:latin typeface="Courier" charset="0"/>
            </a:endParaRPr>
          </a:p>
          <a:p>
            <a:pPr lvl="1">
              <a:lnSpc>
                <a:spcPct val="90000"/>
              </a:lnSpc>
              <a:buFont typeface="Wingdings" panose="05000000000000000000" pitchFamily="2" charset="2"/>
              <a:buNone/>
            </a:pPr>
            <a:r>
              <a:rPr lang="en-AU" altLang="en-US" sz="2400" dirty="0">
                <a:latin typeface="Courier" charset="0"/>
              </a:rPr>
              <a:t>Cipher: DKVQFIBJWPESCXHTMYAUOLRGZN</a:t>
            </a:r>
            <a:endParaRPr lang="en-AU" altLang="en-US" sz="2400" dirty="0">
              <a:latin typeface="Courier" charset="0"/>
            </a:endParaRPr>
          </a:p>
          <a:p>
            <a:pPr lvl="1">
              <a:lnSpc>
                <a:spcPct val="90000"/>
              </a:lnSpc>
              <a:buFont typeface="Wingdings" panose="05000000000000000000" pitchFamily="2" charset="2"/>
              <a:buNone/>
            </a:pPr>
            <a:endParaRPr lang="en-AU" altLang="en-US" sz="2400" dirty="0">
              <a:latin typeface="Courier" charset="0"/>
            </a:endParaRPr>
          </a:p>
          <a:p>
            <a:pPr lvl="1">
              <a:lnSpc>
                <a:spcPct val="90000"/>
              </a:lnSpc>
              <a:buFont typeface="Wingdings" panose="05000000000000000000" pitchFamily="2" charset="2"/>
              <a:buNone/>
            </a:pPr>
            <a:r>
              <a:rPr lang="en-AU" altLang="en-US" sz="2400" dirty="0">
                <a:latin typeface="Courier" charset="0"/>
              </a:rPr>
              <a:t>Plaintext:  </a:t>
            </a:r>
            <a:r>
              <a:rPr lang="en-AU" altLang="en-US" sz="2400" dirty="0" err="1">
                <a:latin typeface="Courier" charset="0"/>
              </a:rPr>
              <a:t>ifwewishtoreplaceletters</a:t>
            </a:r>
            <a:endParaRPr lang="en-AU" altLang="en-US" sz="2400" dirty="0">
              <a:latin typeface="Courier" charset="0"/>
            </a:endParaRPr>
          </a:p>
          <a:p>
            <a:pPr lvl="1">
              <a:lnSpc>
                <a:spcPct val="90000"/>
              </a:lnSpc>
              <a:buFont typeface="Wingdings" panose="05000000000000000000" pitchFamily="2" charset="2"/>
              <a:buNone/>
            </a:pPr>
            <a:r>
              <a:rPr lang="en-AU" altLang="en-US" sz="2400" dirty="0">
                <a:latin typeface="Courier" charset="0"/>
              </a:rPr>
              <a:t>Ciphertext: WIRFRWAJUHYFTSDVFSFUUFYA </a:t>
            </a:r>
            <a:endParaRPr lang="en-AU" altLang="en-US" sz="2400" dirty="0">
              <a:latin typeface="Courier" charset="0"/>
            </a:endParaRPr>
          </a:p>
          <a:p>
            <a:pPr>
              <a:lnSpc>
                <a:spcPct val="90000"/>
              </a:lnSpc>
            </a:pPr>
            <a:endParaRPr lang="en-AU" altLang="en-US" sz="2800" dirty="0"/>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Monoalphabetic Cipher Security</a:t>
            </a:r>
            <a:endParaRPr lang="en-IN" dirty="0"/>
          </a:p>
        </p:txBody>
      </p:sp>
      <p:sp>
        <p:nvSpPr>
          <p:cNvPr id="3" name="Content Placeholder 2"/>
          <p:cNvSpPr>
            <a:spLocks noGrp="1"/>
          </p:cNvSpPr>
          <p:nvPr>
            <p:ph idx="1"/>
          </p:nvPr>
        </p:nvSpPr>
        <p:spPr/>
        <p:txBody>
          <a:bodyPr/>
          <a:lstStyle/>
          <a:p>
            <a:r>
              <a:rPr lang="en-AU" altLang="en-US" dirty="0"/>
              <a:t>now have a total of 26! = 4 x 1026 keys </a:t>
            </a:r>
            <a:endParaRPr lang="en-AU" altLang="en-US" dirty="0"/>
          </a:p>
          <a:p>
            <a:r>
              <a:rPr lang="en-AU" altLang="en-US" dirty="0"/>
              <a:t>with so many keys, might think is secure </a:t>
            </a:r>
            <a:endParaRPr lang="en-AU" altLang="en-US" dirty="0"/>
          </a:p>
          <a:p>
            <a:r>
              <a:rPr lang="en-AU" altLang="en-US" dirty="0"/>
              <a:t>but would be </a:t>
            </a:r>
            <a:r>
              <a:rPr lang="en-AU" altLang="en-US" b="1" dirty="0"/>
              <a:t>!!!WRONG!!!</a:t>
            </a:r>
            <a:r>
              <a:rPr lang="en-AU" altLang="en-US" dirty="0"/>
              <a:t> </a:t>
            </a:r>
            <a:endParaRPr lang="en-AU" altLang="en-US" dirty="0"/>
          </a:p>
          <a:p>
            <a:r>
              <a:rPr lang="en-US" altLang="en-US" dirty="0"/>
              <a:t>problem is language characteristics</a:t>
            </a:r>
            <a:endParaRPr lang="en-AU" altLang="en-US" dirty="0"/>
          </a:p>
          <a:p>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sz="2800" dirty="0"/>
              <a:t>Language Redundancy and Cryptanalysis</a:t>
            </a:r>
            <a:endParaRPr lang="en-IN" dirty="0"/>
          </a:p>
        </p:txBody>
      </p:sp>
      <p:sp>
        <p:nvSpPr>
          <p:cNvPr id="3" name="Content Placeholder 2"/>
          <p:cNvSpPr>
            <a:spLocks noGrp="1"/>
          </p:cNvSpPr>
          <p:nvPr>
            <p:ph idx="1"/>
          </p:nvPr>
        </p:nvSpPr>
        <p:spPr/>
        <p:txBody>
          <a:bodyPr/>
          <a:lstStyle/>
          <a:p>
            <a:pPr algn="just"/>
            <a:r>
              <a:rPr lang="en-AU" altLang="en-US" sz="2800" dirty="0"/>
              <a:t>human languages are </a:t>
            </a:r>
            <a:r>
              <a:rPr lang="en-AU" altLang="en-US" sz="2800" b="1" dirty="0"/>
              <a:t>redundant</a:t>
            </a:r>
            <a:r>
              <a:rPr lang="en-AU" altLang="en-US" sz="2800" dirty="0"/>
              <a:t> </a:t>
            </a:r>
            <a:endParaRPr lang="en-AU" altLang="en-US" sz="2800" dirty="0"/>
          </a:p>
          <a:p>
            <a:pPr algn="just"/>
            <a:r>
              <a:rPr lang="en-AU" altLang="en-US" sz="2800" dirty="0" err="1"/>
              <a:t>eg</a:t>
            </a:r>
            <a:r>
              <a:rPr lang="en-AU" altLang="en-US" sz="2800" dirty="0"/>
              <a:t> "</a:t>
            </a:r>
            <a:r>
              <a:rPr lang="en-AU" altLang="en-US" sz="2800" dirty="0" err="1"/>
              <a:t>th</a:t>
            </a:r>
            <a:r>
              <a:rPr lang="en-AU" altLang="en-US" sz="2800" dirty="0"/>
              <a:t> </a:t>
            </a:r>
            <a:r>
              <a:rPr lang="en-AU" altLang="en-US" sz="2800" dirty="0" err="1"/>
              <a:t>lrd</a:t>
            </a:r>
            <a:r>
              <a:rPr lang="en-AU" altLang="en-US" sz="2800" dirty="0"/>
              <a:t> s m </a:t>
            </a:r>
            <a:r>
              <a:rPr lang="en-AU" altLang="en-US" sz="2800" dirty="0" err="1"/>
              <a:t>shphrd</a:t>
            </a:r>
            <a:r>
              <a:rPr lang="en-AU" altLang="en-US" sz="2800" dirty="0"/>
              <a:t> </a:t>
            </a:r>
            <a:r>
              <a:rPr lang="en-AU" altLang="en-US" sz="2800" dirty="0" err="1"/>
              <a:t>shll</a:t>
            </a:r>
            <a:r>
              <a:rPr lang="en-AU" altLang="en-US" sz="2800" dirty="0"/>
              <a:t> </a:t>
            </a:r>
            <a:r>
              <a:rPr lang="en-AU" altLang="en-US" sz="2800" dirty="0" err="1"/>
              <a:t>nt</a:t>
            </a:r>
            <a:r>
              <a:rPr lang="en-AU" altLang="en-US" sz="2800" dirty="0"/>
              <a:t> </a:t>
            </a:r>
            <a:r>
              <a:rPr lang="en-AU" altLang="en-US" sz="2800" dirty="0" err="1"/>
              <a:t>wnt</a:t>
            </a:r>
            <a:r>
              <a:rPr lang="en-AU" altLang="en-US" sz="2800" dirty="0"/>
              <a:t>" </a:t>
            </a:r>
            <a:endParaRPr lang="en-AU" altLang="en-US" sz="2800" dirty="0"/>
          </a:p>
          <a:p>
            <a:pPr algn="just"/>
            <a:r>
              <a:rPr lang="en-AU" altLang="en-US" sz="2800" dirty="0"/>
              <a:t>letters are not equally commonly used </a:t>
            </a:r>
            <a:endParaRPr lang="en-AU" altLang="en-US" sz="2800" dirty="0"/>
          </a:p>
          <a:p>
            <a:pPr algn="just"/>
            <a:r>
              <a:rPr lang="en-AU" altLang="en-US" sz="2800" dirty="0"/>
              <a:t>in English E is by far the most common letter </a:t>
            </a:r>
            <a:endParaRPr lang="en-AU" altLang="en-US" sz="2800" dirty="0"/>
          </a:p>
          <a:p>
            <a:pPr lvl="1" algn="just"/>
            <a:r>
              <a:rPr lang="en-AU" altLang="en-US" sz="2400" dirty="0"/>
              <a:t>followed by T,R,N,I,O,A,S </a:t>
            </a:r>
            <a:endParaRPr lang="en-AU" altLang="en-US" sz="2400" dirty="0"/>
          </a:p>
          <a:p>
            <a:pPr algn="just"/>
            <a:r>
              <a:rPr lang="en-AU" altLang="en-US" sz="2800" dirty="0"/>
              <a:t>other letters like Z,J,K,Q,X are fairly rare </a:t>
            </a:r>
            <a:endParaRPr lang="en-AU" altLang="en-US" sz="2800" dirty="0"/>
          </a:p>
          <a:p>
            <a:pPr algn="just"/>
            <a:r>
              <a:rPr lang="en-AU" altLang="en-US" sz="2800" dirty="0"/>
              <a:t>have tables of single, double &amp; triple letter frequencies for various languages</a:t>
            </a:r>
            <a:endParaRPr lang="en-AU" altLang="en-US" sz="2800" dirty="0"/>
          </a:p>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English Letter Frequencies</a:t>
            </a:r>
            <a:endParaRPr lang="en-IN" dirty="0"/>
          </a:p>
        </p:txBody>
      </p:sp>
      <p:sp>
        <p:nvSpPr>
          <p:cNvPr id="3" name="Content Placeholder 2"/>
          <p:cNvSpPr>
            <a:spLocks noGrp="1"/>
          </p:cNvSpPr>
          <p:nvPr>
            <p:ph idx="1"/>
          </p:nvPr>
        </p:nvSpPr>
        <p:spPr/>
        <p:txBody>
          <a:bodyPr/>
          <a:lstStyle/>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 y="1676400"/>
            <a:ext cx="8229600" cy="4454525"/>
          </a:xfrm>
          <a:prstGeom prst="rect">
            <a:avLst/>
          </a:prstGeom>
          <a:noFill/>
          <a:ln>
            <a:noFill/>
          </a:ln>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altLang="en-US" dirty="0"/>
              <a:t>Use in Cryptanalysis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algn="just"/>
            <a:r>
              <a:rPr lang="en-AU" altLang="en-US" sz="2800" dirty="0">
                <a:latin typeface="Times New Roman" panose="02020603050405020304" pitchFamily="18" charset="0"/>
                <a:cs typeface="Times New Roman" panose="02020603050405020304" pitchFamily="18" charset="0"/>
              </a:rPr>
              <a:t>key concept - monoalphabetic substitution ciphers do not change relative letter frequencies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discovered by Arabian scientists in 9</a:t>
            </a:r>
            <a:r>
              <a:rPr lang="en-AU" altLang="en-US" sz="2800" baseline="30000" dirty="0">
                <a:latin typeface="Times New Roman" panose="02020603050405020304" pitchFamily="18" charset="0"/>
                <a:cs typeface="Times New Roman" panose="02020603050405020304" pitchFamily="18" charset="0"/>
              </a:rPr>
              <a:t>th</a:t>
            </a:r>
            <a:r>
              <a:rPr lang="en-AU" altLang="en-US" sz="2800" dirty="0">
                <a:latin typeface="Times New Roman" panose="02020603050405020304" pitchFamily="18" charset="0"/>
                <a:cs typeface="Times New Roman" panose="02020603050405020304" pitchFamily="18" charset="0"/>
              </a:rPr>
              <a:t> century</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calculate letter frequencies for ciphertext</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compare counts/plots against known values </a:t>
            </a:r>
            <a:endParaRPr lang="en-AU" altLang="en-US" sz="2800" dirty="0">
              <a:latin typeface="Times New Roman" panose="02020603050405020304" pitchFamily="18" charset="0"/>
              <a:cs typeface="Times New Roman" panose="02020603050405020304" pitchFamily="18" charset="0"/>
            </a:endParaRPr>
          </a:p>
          <a:p>
            <a:pPr algn="just"/>
            <a:r>
              <a:rPr lang="en-AU" altLang="en-US" sz="2800" dirty="0">
                <a:latin typeface="Times New Roman" panose="02020603050405020304" pitchFamily="18" charset="0"/>
                <a:cs typeface="Times New Roman" panose="02020603050405020304" pitchFamily="18" charset="0"/>
              </a:rPr>
              <a:t>if </a:t>
            </a:r>
            <a:r>
              <a:rPr lang="en-AU" altLang="en-US" sz="2800" dirty="0" err="1">
                <a:latin typeface="Times New Roman" panose="02020603050405020304" pitchFamily="18" charset="0"/>
                <a:cs typeface="Times New Roman" panose="02020603050405020304" pitchFamily="18" charset="0"/>
              </a:rPr>
              <a:t>caesar</a:t>
            </a:r>
            <a:r>
              <a:rPr lang="en-AU" altLang="en-US" sz="2800" dirty="0">
                <a:latin typeface="Times New Roman" panose="02020603050405020304" pitchFamily="18" charset="0"/>
                <a:cs typeface="Times New Roman" panose="02020603050405020304" pitchFamily="18" charset="0"/>
              </a:rPr>
              <a:t> cipher look for common peaks/troughs </a:t>
            </a:r>
            <a:endParaRPr lang="en-AU" altLang="en-US" sz="2800" dirty="0">
              <a:latin typeface="Times New Roman" panose="02020603050405020304" pitchFamily="18" charset="0"/>
              <a:cs typeface="Times New Roman" panose="02020603050405020304" pitchFamily="18" charset="0"/>
            </a:endParaRPr>
          </a:p>
          <a:p>
            <a:pPr lvl="1" algn="just"/>
            <a:r>
              <a:rPr lang="en-AU" altLang="en-US" sz="2400" dirty="0">
                <a:latin typeface="Times New Roman" panose="02020603050405020304" pitchFamily="18" charset="0"/>
                <a:cs typeface="Times New Roman" panose="02020603050405020304" pitchFamily="18" charset="0"/>
              </a:rPr>
              <a:t>peaks at: A-E-I triple, NO pair, RST triple</a:t>
            </a:r>
            <a:endParaRPr lang="en-AU" altLang="en-US" sz="2400" dirty="0">
              <a:latin typeface="Times New Roman" panose="02020603050405020304" pitchFamily="18" charset="0"/>
              <a:cs typeface="Times New Roman" panose="02020603050405020304" pitchFamily="18" charset="0"/>
            </a:endParaRPr>
          </a:p>
          <a:p>
            <a:pPr lvl="1" algn="just"/>
            <a:r>
              <a:rPr lang="en-AU" altLang="en-US" sz="2400" dirty="0">
                <a:latin typeface="Times New Roman" panose="02020603050405020304" pitchFamily="18" charset="0"/>
                <a:cs typeface="Times New Roman" panose="02020603050405020304" pitchFamily="18" charset="0"/>
              </a:rPr>
              <a:t>troughs at: JK, X-Z</a:t>
            </a:r>
            <a:endParaRPr lang="en-AU" altLang="en-US" sz="2400" dirty="0">
              <a:latin typeface="Times New Roman" panose="02020603050405020304" pitchFamily="18" charset="0"/>
              <a:cs typeface="Times New Roman" panose="02020603050405020304" pitchFamily="18" charset="0"/>
            </a:endParaRPr>
          </a:p>
          <a:p>
            <a:pPr algn="just"/>
            <a:r>
              <a:rPr lang="en-US" altLang="en-US" sz="2800" dirty="0">
                <a:latin typeface="Times New Roman" panose="02020603050405020304" pitchFamily="18" charset="0"/>
                <a:cs typeface="Times New Roman" panose="02020603050405020304" pitchFamily="18" charset="0"/>
              </a:rPr>
              <a:t>for </a:t>
            </a:r>
            <a:r>
              <a:rPr lang="en-AU" altLang="en-US" sz="2800" dirty="0">
                <a:latin typeface="Times New Roman" panose="02020603050405020304" pitchFamily="18" charset="0"/>
                <a:cs typeface="Times New Roman" panose="02020603050405020304" pitchFamily="18" charset="0"/>
              </a:rPr>
              <a:t>monoalphabetic must identify each letter</a:t>
            </a:r>
            <a:endParaRPr lang="en-AU" altLang="en-US" sz="2800" dirty="0">
              <a:latin typeface="Times New Roman" panose="02020603050405020304" pitchFamily="18" charset="0"/>
              <a:cs typeface="Times New Roman" panose="02020603050405020304" pitchFamily="18" charset="0"/>
            </a:endParaRPr>
          </a:p>
          <a:p>
            <a:pPr lvl="1" algn="just"/>
            <a:r>
              <a:rPr lang="en-US" altLang="en-US" sz="2400" dirty="0">
                <a:latin typeface="Times New Roman" panose="02020603050405020304" pitchFamily="18" charset="0"/>
                <a:cs typeface="Times New Roman" panose="02020603050405020304" pitchFamily="18" charset="0"/>
              </a:rPr>
              <a:t>tables of common double/triple letters help</a:t>
            </a:r>
            <a:endParaRPr lang="en-AU" altLang="en-US" sz="24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 Cryptanalysis</a:t>
            </a:r>
            <a:endParaRPr lang="en-IN" dirty="0"/>
          </a:p>
        </p:txBody>
      </p:sp>
      <p:sp>
        <p:nvSpPr>
          <p:cNvPr id="3" name="Content Placeholder 2"/>
          <p:cNvSpPr>
            <a:spLocks noGrp="1"/>
          </p:cNvSpPr>
          <p:nvPr>
            <p:ph idx="1"/>
          </p:nvPr>
        </p:nvSpPr>
        <p:spPr/>
        <p:txBody>
          <a:bodyPr/>
          <a:lstStyle/>
          <a:p>
            <a:pPr>
              <a:lnSpc>
                <a:spcPct val="90000"/>
              </a:lnSpc>
            </a:pPr>
            <a:r>
              <a:rPr lang="en-US" altLang="en-US" sz="2800" dirty="0"/>
              <a:t>given ciphertext:</a:t>
            </a:r>
            <a:endParaRPr lang="en-US" altLang="en-US" sz="2800" dirty="0"/>
          </a:p>
          <a:p>
            <a:pPr lvl="1">
              <a:lnSpc>
                <a:spcPct val="90000"/>
              </a:lnSpc>
              <a:buFont typeface="Wingdings" panose="05000000000000000000" pitchFamily="2" charset="2"/>
              <a:buNone/>
            </a:pPr>
            <a:r>
              <a:rPr lang="en-AU" altLang="en-US" sz="1800" dirty="0">
                <a:latin typeface="Courier New" panose="02070309020205020404" pitchFamily="49" charset="0"/>
              </a:rPr>
              <a:t>UZQSOVUOHXMOPVGPOZPEVSGZWSZOPFPESXUDBMETSXAIZ</a:t>
            </a:r>
            <a:endParaRPr lang="en-AU" altLang="en-US" sz="1800" dirty="0">
              <a:latin typeface="Courier New" panose="02070309020205020404" pitchFamily="49" charset="0"/>
            </a:endParaRPr>
          </a:p>
          <a:p>
            <a:pPr lvl="1">
              <a:lnSpc>
                <a:spcPct val="90000"/>
              </a:lnSpc>
              <a:buFont typeface="Wingdings" panose="05000000000000000000" pitchFamily="2" charset="2"/>
              <a:buNone/>
            </a:pPr>
            <a:r>
              <a:rPr lang="en-AU" altLang="en-US" sz="1800" dirty="0">
                <a:latin typeface="Courier New" panose="02070309020205020404" pitchFamily="49" charset="0"/>
              </a:rPr>
              <a:t>VUEPHZHMDZSHZOWSFPAPPDTSVPQUZWYMXUZUHSX</a:t>
            </a:r>
            <a:endParaRPr lang="en-AU" altLang="en-US" sz="1800" dirty="0">
              <a:latin typeface="Courier New" panose="02070309020205020404" pitchFamily="49" charset="0"/>
            </a:endParaRPr>
          </a:p>
          <a:p>
            <a:pPr lvl="1">
              <a:lnSpc>
                <a:spcPct val="90000"/>
              </a:lnSpc>
              <a:buFont typeface="Wingdings" panose="05000000000000000000" pitchFamily="2" charset="2"/>
              <a:buNone/>
            </a:pPr>
            <a:r>
              <a:rPr lang="en-AU" altLang="en-US" sz="1800" dirty="0">
                <a:latin typeface="Courier New" panose="02070309020205020404" pitchFamily="49" charset="0"/>
              </a:rPr>
              <a:t>EPYEPOPDZSZUFPOMBZWPFUPZHMDJUDTMOHMQ</a:t>
            </a:r>
            <a:endParaRPr lang="en-US" altLang="en-US" sz="2400" dirty="0"/>
          </a:p>
          <a:p>
            <a:pPr>
              <a:lnSpc>
                <a:spcPct val="90000"/>
              </a:lnSpc>
            </a:pPr>
            <a:r>
              <a:rPr lang="en-US" altLang="en-US" sz="2800" dirty="0"/>
              <a:t>count relative letter frequencies (see text)</a:t>
            </a:r>
            <a:endParaRPr lang="en-US" altLang="en-US" sz="2800" dirty="0"/>
          </a:p>
          <a:p>
            <a:pPr>
              <a:lnSpc>
                <a:spcPct val="90000"/>
              </a:lnSpc>
            </a:pPr>
            <a:r>
              <a:rPr lang="en-US" altLang="en-US" sz="2800" dirty="0"/>
              <a:t>guess P &amp; Z are e and t</a:t>
            </a:r>
            <a:endParaRPr lang="en-US" altLang="en-US" sz="2800" dirty="0"/>
          </a:p>
          <a:p>
            <a:pPr>
              <a:lnSpc>
                <a:spcPct val="90000"/>
              </a:lnSpc>
            </a:pPr>
            <a:r>
              <a:rPr lang="en-US" altLang="en-US" sz="2800" dirty="0"/>
              <a:t>guess ZW is </a:t>
            </a:r>
            <a:r>
              <a:rPr lang="en-US" altLang="en-US" sz="2800" dirty="0" err="1"/>
              <a:t>th</a:t>
            </a:r>
            <a:r>
              <a:rPr lang="en-US" altLang="en-US" sz="2800" dirty="0"/>
              <a:t> and hence ZWP is the</a:t>
            </a:r>
            <a:endParaRPr lang="en-US" altLang="en-US" sz="2800" dirty="0"/>
          </a:p>
          <a:p>
            <a:pPr>
              <a:lnSpc>
                <a:spcPct val="90000"/>
              </a:lnSpc>
            </a:pPr>
            <a:r>
              <a:rPr lang="en-US" altLang="en-US" sz="2800" dirty="0"/>
              <a:t>proceeding with trial and error finally get:</a:t>
            </a:r>
            <a:endParaRPr lang="en-US" altLang="en-US" sz="2800" dirty="0"/>
          </a:p>
          <a:p>
            <a:pPr lvl="1">
              <a:lnSpc>
                <a:spcPct val="90000"/>
              </a:lnSpc>
              <a:buFont typeface="Wingdings" panose="05000000000000000000" pitchFamily="2" charset="2"/>
              <a:buNone/>
            </a:pPr>
            <a:r>
              <a:rPr lang="en-AU" altLang="en-US" sz="1800" dirty="0">
                <a:latin typeface="Courier New" panose="02070309020205020404" pitchFamily="49" charset="0"/>
              </a:rPr>
              <a:t>it was disclosed yesterday that several informal but</a:t>
            </a:r>
            <a:endParaRPr lang="en-AU" altLang="en-US" sz="1800" dirty="0">
              <a:latin typeface="Courier New" panose="02070309020205020404" pitchFamily="49" charset="0"/>
            </a:endParaRPr>
          </a:p>
          <a:p>
            <a:pPr lvl="1">
              <a:lnSpc>
                <a:spcPct val="90000"/>
              </a:lnSpc>
              <a:buFont typeface="Wingdings" panose="05000000000000000000" pitchFamily="2" charset="2"/>
              <a:buNone/>
            </a:pPr>
            <a:r>
              <a:rPr lang="en-AU" altLang="en-US" sz="1800" dirty="0">
                <a:latin typeface="Courier New" panose="02070309020205020404" pitchFamily="49" charset="0"/>
              </a:rPr>
              <a:t>direct contacts have been made with political</a:t>
            </a:r>
            <a:endParaRPr lang="en-AU" altLang="en-US" sz="1800" dirty="0">
              <a:latin typeface="Courier New" panose="02070309020205020404" pitchFamily="49" charset="0"/>
            </a:endParaRPr>
          </a:p>
          <a:p>
            <a:pPr lvl="1">
              <a:lnSpc>
                <a:spcPct val="90000"/>
              </a:lnSpc>
              <a:buFont typeface="Wingdings" panose="05000000000000000000" pitchFamily="2" charset="2"/>
              <a:buNone/>
            </a:pPr>
            <a:r>
              <a:rPr lang="en-AU" altLang="en-US" sz="1800" dirty="0">
                <a:latin typeface="Courier New" panose="02070309020205020404" pitchFamily="49" charset="0"/>
              </a:rPr>
              <a:t>representatives of the </a:t>
            </a:r>
            <a:r>
              <a:rPr lang="en-AU" altLang="en-US" sz="1800" dirty="0" err="1">
                <a:latin typeface="Courier New" panose="02070309020205020404" pitchFamily="49" charset="0"/>
              </a:rPr>
              <a:t>viet</a:t>
            </a:r>
            <a:r>
              <a:rPr lang="en-AU" altLang="en-US" sz="1800" dirty="0">
                <a:latin typeface="Courier New" panose="02070309020205020404" pitchFamily="49" charset="0"/>
              </a:rPr>
              <a:t> </a:t>
            </a:r>
            <a:r>
              <a:rPr lang="en-AU" altLang="en-US" sz="1800" dirty="0" err="1">
                <a:latin typeface="Courier New" panose="02070309020205020404" pitchFamily="49" charset="0"/>
              </a:rPr>
              <a:t>cong</a:t>
            </a:r>
            <a:r>
              <a:rPr lang="en-AU" altLang="en-US" sz="1800" dirty="0">
                <a:latin typeface="Courier New" panose="02070309020205020404" pitchFamily="49" charset="0"/>
              </a:rPr>
              <a:t> in </a:t>
            </a:r>
            <a:r>
              <a:rPr lang="en-AU" altLang="en-US" sz="1800" dirty="0" err="1">
                <a:latin typeface="Courier New" panose="02070309020205020404" pitchFamily="49" charset="0"/>
              </a:rPr>
              <a:t>moscow</a:t>
            </a:r>
            <a:endParaRPr lang="en-AU" altLang="en-US" sz="1800" dirty="0">
              <a:latin typeface="Courier New" panose="02070309020205020404" pitchFamily="49" charset="0"/>
            </a:endParaRPr>
          </a:p>
          <a:p>
            <a:pPr lvl="1">
              <a:lnSpc>
                <a:spcPct val="90000"/>
              </a:lnSpc>
              <a:buFont typeface="Wingdings" panose="05000000000000000000" pitchFamily="2" charset="2"/>
              <a:buNone/>
            </a:pPr>
            <a:endParaRPr lang="en-AU" altLang="en-US" sz="1800" dirty="0">
              <a:latin typeface="Courier New" panose="02070309020205020404" pitchFamily="49" charset="0"/>
            </a:endParaRPr>
          </a:p>
          <a:p>
            <a:pPr marL="0" indent="0" algn="just">
              <a:buNone/>
            </a:pPr>
            <a:endParaRPr lang="en-IN"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Advantages of Cryptography</a:t>
            </a:r>
            <a:endParaRPr lang="en-IN" dirty="0"/>
          </a:p>
        </p:txBody>
      </p:sp>
      <p:sp>
        <p:nvSpPr>
          <p:cNvPr id="3" name="Content Placeholder 2"/>
          <p:cNvSpPr>
            <a:spLocks noGrp="1"/>
          </p:cNvSpPr>
          <p:nvPr>
            <p:ph idx="1"/>
          </p:nvPr>
        </p:nvSpPr>
        <p:spPr/>
        <p:txBody>
          <a:bodyPr/>
          <a:lstStyle/>
          <a:p>
            <a:pPr marL="514350" indent="-514350" algn="just">
              <a:buFont typeface="+mj-lt"/>
              <a:buAutoNum type="arabicPeriod"/>
            </a:pPr>
            <a:r>
              <a:rPr lang="en-IN" sz="2800" dirty="0">
                <a:latin typeface="Times New Roman" panose="02020603050405020304" pitchFamily="18" charset="0"/>
                <a:cs typeface="Times New Roman" panose="02020603050405020304" pitchFamily="18" charset="0"/>
              </a:rPr>
              <a:t>It provides security to online network communication.</a:t>
            </a:r>
            <a:endParaRPr lang="en-IN"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800" dirty="0">
                <a:latin typeface="Times New Roman" panose="02020603050405020304" pitchFamily="18" charset="0"/>
                <a:cs typeface="Times New Roman" panose="02020603050405020304" pitchFamily="18" charset="0"/>
              </a:rPr>
              <a:t>It provides security to email, credit/debit card information etc.</a:t>
            </a:r>
            <a:endParaRPr lang="en-IN"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800" dirty="0">
                <a:latin typeface="Times New Roman" panose="02020603050405020304" pitchFamily="18" charset="0"/>
                <a:cs typeface="Times New Roman" panose="02020603050405020304" pitchFamily="18" charset="0"/>
              </a:rPr>
              <a:t>Cryptography hides the contents of a secret message from a malicious people.</a:t>
            </a:r>
            <a:endParaRPr lang="en-IN" sz="2800" dirty="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IN" sz="2800" dirty="0">
                <a:latin typeface="Times New Roman" panose="02020603050405020304" pitchFamily="18" charset="0"/>
                <a:cs typeface="Times New Roman" panose="02020603050405020304" pitchFamily="18" charset="0"/>
              </a:rPr>
              <a:t>Cryptography can also provide authentication for verifying the identity of someone or something.</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669" y="228600"/>
            <a:ext cx="9127331" cy="812006"/>
          </a:xfrm>
        </p:spPr>
        <p:txBody>
          <a:bodyPr>
            <a:normAutofit/>
          </a:bodyPr>
          <a:lstStyle/>
          <a:p>
            <a:r>
              <a:rPr lang="en-US" sz="3000" dirty="0">
                <a:latin typeface="Bahnschrift" panose="020B0502040204020203" pitchFamily="34" charset="0"/>
              </a:rPr>
              <a:t>Hill Cipher</a:t>
            </a:r>
            <a:endParaRPr lang="en-US" sz="3000" dirty="0">
              <a:latin typeface="Bahnschrift" panose="020B0502040204020203" pitchFamily="34" charset="0"/>
            </a:endParaRPr>
          </a:p>
        </p:txBody>
      </p:sp>
      <p:sp>
        <p:nvSpPr>
          <p:cNvPr id="17" name="Content Placeholder 16"/>
          <p:cNvSpPr>
            <a:spLocks noGrp="1"/>
          </p:cNvSpPr>
          <p:nvPr>
            <p:ph idx="4294967295"/>
          </p:nvPr>
        </p:nvSpPr>
        <p:spPr>
          <a:xfrm>
            <a:off x="84840" y="1219200"/>
            <a:ext cx="8971962" cy="4572000"/>
          </a:xfrm>
        </p:spPr>
        <p:txBody>
          <a:bodyPr>
            <a:noAutofit/>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Hill Cipher was invented and developed in </a:t>
            </a:r>
            <a:r>
              <a:rPr lang="en-US" sz="2000" b="1" dirty="0">
                <a:solidFill>
                  <a:srgbClr val="FF0000"/>
                </a:solidFill>
                <a:latin typeface="Times New Roman" panose="02020603050405020304" pitchFamily="18" charset="0"/>
                <a:cs typeface="Times New Roman" panose="02020603050405020304" pitchFamily="18" charset="0"/>
              </a:rPr>
              <a:t>1929</a:t>
            </a:r>
            <a:r>
              <a:rPr lang="en-US" sz="2000" dirty="0">
                <a:latin typeface="Times New Roman" panose="02020603050405020304" pitchFamily="18" charset="0"/>
                <a:cs typeface="Times New Roman" panose="02020603050405020304" pitchFamily="18" charset="0"/>
              </a:rPr>
              <a:t> by </a:t>
            </a:r>
            <a:r>
              <a:rPr lang="en-US" sz="2000" b="1" dirty="0">
                <a:solidFill>
                  <a:srgbClr val="FF0000"/>
                </a:solidFill>
                <a:latin typeface="Times New Roman" panose="02020603050405020304" pitchFamily="18" charset="0"/>
                <a:cs typeface="Times New Roman" panose="02020603050405020304" pitchFamily="18" charset="0"/>
              </a:rPr>
              <a:t>Lester S. Hill</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Hill cipher is an example of a </a:t>
            </a:r>
            <a:r>
              <a:rPr lang="en-US" sz="2000" b="1" dirty="0">
                <a:solidFill>
                  <a:srgbClr val="FF0000"/>
                </a:solidFill>
                <a:latin typeface="Times New Roman" panose="02020603050405020304" pitchFamily="18" charset="0"/>
                <a:cs typeface="Times New Roman" panose="02020603050405020304" pitchFamily="18" charset="0"/>
              </a:rPr>
              <a:t>block cipher</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block cipher is a cipher in which </a:t>
            </a:r>
            <a:r>
              <a:rPr lang="en-US" sz="2000" b="1" dirty="0">
                <a:solidFill>
                  <a:srgbClr val="FF0000"/>
                </a:solidFill>
                <a:latin typeface="Times New Roman" panose="02020603050405020304" pitchFamily="18" charset="0"/>
                <a:cs typeface="Times New Roman" panose="02020603050405020304" pitchFamily="18" charset="0"/>
              </a:rPr>
              <a:t>groups of letters </a:t>
            </a:r>
            <a:r>
              <a:rPr lang="en-US" sz="2000" dirty="0">
                <a:latin typeface="Times New Roman" panose="02020603050405020304" pitchFamily="18" charset="0"/>
                <a:cs typeface="Times New Roman" panose="02020603050405020304" pitchFamily="18" charset="0"/>
              </a:rPr>
              <a:t>are enciphered together in </a:t>
            </a:r>
            <a:r>
              <a:rPr lang="en-US" sz="2000" b="1" dirty="0">
                <a:solidFill>
                  <a:srgbClr val="FF0000"/>
                </a:solidFill>
                <a:latin typeface="Times New Roman" panose="02020603050405020304" pitchFamily="18" charset="0"/>
                <a:cs typeface="Times New Roman" panose="02020603050405020304" pitchFamily="18" charset="0"/>
              </a:rPr>
              <a:t>equal length blocks </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Hill	cipher is a </a:t>
            </a:r>
            <a:r>
              <a:rPr lang="en-US" sz="2000" b="1" dirty="0" err="1">
                <a:solidFill>
                  <a:srgbClr val="FF0000"/>
                </a:solidFill>
                <a:latin typeface="Times New Roman" panose="02020603050405020304" pitchFamily="18" charset="0"/>
                <a:cs typeface="Times New Roman" panose="02020603050405020304" pitchFamily="18" charset="0"/>
              </a:rPr>
              <a:t>polygraphic</a:t>
            </a:r>
            <a:r>
              <a:rPr lang="en-US" sz="2000" b="1" dirty="0">
                <a:solidFill>
                  <a:srgbClr val="FF0000"/>
                </a:solidFill>
                <a:latin typeface="Times New Roman" panose="02020603050405020304" pitchFamily="18" charset="0"/>
                <a:cs typeface="Times New Roman" panose="02020603050405020304" pitchFamily="18" charset="0"/>
              </a:rPr>
              <a:t> substitution cipher </a:t>
            </a:r>
            <a:r>
              <a:rPr lang="en-US" sz="2000" dirty="0">
                <a:latin typeface="Times New Roman" panose="02020603050405020304" pitchFamily="18" charset="0"/>
                <a:cs typeface="Times New Roman" panose="02020603050405020304" pitchFamily="18" charset="0"/>
              </a:rPr>
              <a:t>built on concepts from </a:t>
            </a:r>
            <a:r>
              <a:rPr lang="en-US" sz="2000" b="1" dirty="0">
                <a:solidFill>
                  <a:srgbClr val="FF0000"/>
                </a:solidFill>
                <a:latin typeface="Times New Roman" panose="02020603050405020304" pitchFamily="18" charset="0"/>
                <a:cs typeface="Times New Roman" panose="02020603050405020304" pitchFamily="18" charset="0"/>
              </a:rPr>
              <a:t>Linear Algebra</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Key is represented in form of </a:t>
            </a:r>
            <a:r>
              <a:rPr lang="en-US" sz="2000" b="1" dirty="0">
                <a:solidFill>
                  <a:srgbClr val="FF0000"/>
                </a:solidFill>
                <a:latin typeface="Times New Roman" panose="02020603050405020304" pitchFamily="18" charset="0"/>
                <a:cs typeface="Times New Roman" panose="02020603050405020304" pitchFamily="18" charset="0"/>
              </a:rPr>
              <a:t>matrix</a:t>
            </a:r>
            <a:r>
              <a:rPr lang="en-US" sz="2000" dirty="0">
                <a:latin typeface="Times New Roman" panose="02020603050405020304" pitchFamily="18" charset="0"/>
                <a:cs typeface="Times New Roman" panose="02020603050405020304" pitchFamily="18" charset="0"/>
              </a:rPr>
              <a:t> (2 x2 or 3x3 , etc..) </a:t>
            </a:r>
            <a:endParaRPr lang="en-US" sz="2000" dirty="0">
              <a:latin typeface="Times New Roman" panose="02020603050405020304" pitchFamily="18" charset="0"/>
              <a:cs typeface="Times New Roman" panose="02020603050405020304" pitchFamily="18" charset="0"/>
            </a:endParaRPr>
          </a:p>
          <a:p>
            <a:pPr marL="0" indent="0" algn="just">
              <a:buNone/>
            </a:pPr>
            <a:r>
              <a:rPr lang="en-US" sz="2000" dirty="0">
                <a:latin typeface="Times New Roman" panose="02020603050405020304" pitchFamily="18" charset="0"/>
                <a:cs typeface="Times New Roman" panose="02020603050405020304" pitchFamily="18" charset="0"/>
              </a:rPr>
              <a:t>	(Note: </a:t>
            </a:r>
            <a:r>
              <a:rPr lang="en-US" sz="2000" b="1" dirty="0">
                <a:solidFill>
                  <a:srgbClr val="FF0000"/>
                </a:solidFill>
                <a:latin typeface="Times New Roman" panose="02020603050405020304" pitchFamily="18" charset="0"/>
                <a:cs typeface="Times New Roman" panose="02020603050405020304" pitchFamily="18" charset="0"/>
              </a:rPr>
              <a:t>Determinate of Key matrix must be non-zero</a:t>
            </a:r>
            <a:r>
              <a:rPr lang="en-US" sz="2000"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Each letter is represented by number 0 to 25 and calculation are based on mod 26.</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Hill cipher makes use of </a:t>
            </a:r>
            <a:r>
              <a:rPr lang="en-US" sz="2000" b="1" dirty="0">
                <a:solidFill>
                  <a:srgbClr val="FF0000"/>
                </a:solidFill>
                <a:latin typeface="Times New Roman" panose="02020603050405020304" pitchFamily="18" charset="0"/>
                <a:cs typeface="Times New Roman" panose="02020603050405020304" pitchFamily="18" charset="0"/>
              </a:rPr>
              <a:t>modulo arithmetic</a:t>
            </a:r>
            <a:r>
              <a:rPr lang="en-US" sz="2000" dirty="0">
                <a:latin typeface="Times New Roman" panose="02020603050405020304" pitchFamily="18" charset="0"/>
                <a:cs typeface="Times New Roman" panose="02020603050405020304" pitchFamily="18" charset="0"/>
              </a:rPr>
              <a:t>, </a:t>
            </a:r>
            <a:r>
              <a:rPr lang="en-US" sz="2000" b="1" dirty="0">
                <a:solidFill>
                  <a:srgbClr val="FF0000"/>
                </a:solidFill>
                <a:latin typeface="Times New Roman" panose="02020603050405020304" pitchFamily="18" charset="0"/>
                <a:cs typeface="Times New Roman" panose="02020603050405020304" pitchFamily="18" charset="0"/>
              </a:rPr>
              <a:t>matrix multiplication</a:t>
            </a:r>
            <a:r>
              <a:rPr lang="en-US" sz="2000" dirty="0">
                <a:latin typeface="Times New Roman" panose="02020603050405020304" pitchFamily="18" charset="0"/>
                <a:cs typeface="Times New Roman" panose="02020603050405020304" pitchFamily="18" charset="0"/>
              </a:rPr>
              <a:t>, and </a:t>
            </a:r>
            <a:r>
              <a:rPr lang="en-US" sz="2000" b="1" dirty="0">
                <a:solidFill>
                  <a:srgbClr val="FF0000"/>
                </a:solidFill>
                <a:latin typeface="Times New Roman" panose="02020603050405020304" pitchFamily="18" charset="0"/>
                <a:cs typeface="Times New Roman" panose="02020603050405020304" pitchFamily="18" charset="0"/>
              </a:rPr>
              <a:t>matrix inverses</a:t>
            </a:r>
            <a:r>
              <a:rPr lang="en-US" sz="2000" dirty="0">
                <a:latin typeface="Times New Roman" panose="02020603050405020304" pitchFamily="18" charset="0"/>
                <a:cs typeface="Times New Roman" panose="02020603050405020304" pitchFamily="18" charset="0"/>
              </a:rPr>
              <a:t>; hence, it is a more </a:t>
            </a:r>
            <a:r>
              <a:rPr lang="en-US" sz="2000" b="1" dirty="0">
                <a:solidFill>
                  <a:srgbClr val="FF0000"/>
                </a:solidFill>
                <a:latin typeface="Times New Roman" panose="02020603050405020304" pitchFamily="18" charset="0"/>
                <a:cs typeface="Times New Roman" panose="02020603050405020304" pitchFamily="18" charset="0"/>
              </a:rPr>
              <a:t>mathematical cipher </a:t>
            </a:r>
            <a:r>
              <a:rPr lang="en-US" sz="2000" dirty="0">
                <a:latin typeface="Times New Roman" panose="02020603050405020304" pitchFamily="18" charset="0"/>
                <a:cs typeface="Times New Roman" panose="02020603050405020304" pitchFamily="18" charset="0"/>
              </a:rPr>
              <a:t>than others</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7107" y="304800"/>
            <a:ext cx="4709354" cy="470802"/>
          </a:xfrm>
          <a:prstGeom prst="rect">
            <a:avLst/>
          </a:prstGeom>
        </p:spPr>
        <p:txBody>
          <a:bodyPr vert="horz" wrap="square" lIns="0" tIns="9049" rIns="0" bIns="0" numCol="1" rtlCol="0" anchor="b" anchorCtr="0" compatLnSpc="1">
            <a:spAutoFit/>
          </a:bodyPr>
          <a:lstStyle/>
          <a:p>
            <a:pPr marL="9525"/>
            <a:r>
              <a:rPr sz="3000" dirty="0">
                <a:latin typeface="Bahnschrift" panose="020B0502040204020203" pitchFamily="34" charset="0"/>
              </a:rPr>
              <a:t>Hill Cipher - Encryption</a:t>
            </a:r>
            <a:endParaRPr sz="3000" dirty="0">
              <a:latin typeface="Bahnschrift" panose="020B0502040204020203" pitchFamily="34" charset="0"/>
            </a:endParaRPr>
          </a:p>
        </p:txBody>
      </p:sp>
      <p:sp>
        <p:nvSpPr>
          <p:cNvPr id="3" name="object 3"/>
          <p:cNvSpPr txBox="1"/>
          <p:nvPr/>
        </p:nvSpPr>
        <p:spPr>
          <a:xfrm>
            <a:off x="77106" y="1781285"/>
            <a:ext cx="8930205" cy="1948610"/>
          </a:xfrm>
          <a:prstGeom prst="rect">
            <a:avLst/>
          </a:prstGeom>
        </p:spPr>
        <p:txBody>
          <a:bodyPr vert="horz" wrap="square" lIns="0" tIns="9525" rIns="0" bIns="0" rtlCol="0">
            <a:spAutoFit/>
          </a:bodyPr>
          <a:lstStyle/>
          <a:p>
            <a:pPr marL="266700" indent="-257810">
              <a:spcBef>
                <a:spcPts val="75"/>
              </a:spcBef>
              <a:buFont typeface="Wingdings" panose="05000000000000000000"/>
              <a:buChar char=""/>
              <a:tabLst>
                <a:tab pos="266700" algn="l"/>
                <a:tab pos="266700" algn="l"/>
              </a:tabLst>
            </a:pPr>
            <a:r>
              <a:rPr dirty="0">
                <a:latin typeface="Bahnschrift" panose="020B0502040204020203" pitchFamily="34" charset="0"/>
                <a:cs typeface="Calibri" panose="020F0502020204030204"/>
              </a:rPr>
              <a:t>Encrypting</a:t>
            </a:r>
            <a:r>
              <a:rPr spc="-3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with</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Hill </a:t>
            </a:r>
            <a:r>
              <a:rPr dirty="0">
                <a:latin typeface="Bahnschrift" panose="020B0502040204020203" pitchFamily="34" charset="0"/>
                <a:cs typeface="Calibri" panose="020F0502020204030204"/>
              </a:rPr>
              <a:t>cipher</a:t>
            </a:r>
            <a:r>
              <a:rPr spc="-11"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built</a:t>
            </a:r>
            <a:r>
              <a:rPr spc="-15"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on</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a:t>
            </a:r>
            <a:r>
              <a:rPr spc="-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following operation:</a:t>
            </a:r>
            <a:endParaRPr dirty="0">
              <a:latin typeface="Bahnschrift" panose="020B0502040204020203" pitchFamily="34" charset="0"/>
              <a:cs typeface="Calibri" panose="020F0502020204030204"/>
            </a:endParaRPr>
          </a:p>
          <a:p>
            <a:pPr marL="1775460"/>
            <a:r>
              <a:rPr b="1" dirty="0">
                <a:latin typeface="Bahnschrift" panose="020B0502040204020203" pitchFamily="34" charset="0"/>
                <a:cs typeface="Calibri" panose="020F0502020204030204"/>
              </a:rPr>
              <a:t>C</a:t>
            </a:r>
            <a:r>
              <a:rPr b="1" spc="-19"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t>
            </a:r>
            <a:r>
              <a:rPr b="1" spc="-1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(K*P)</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mod</a:t>
            </a:r>
            <a:r>
              <a:rPr b="1" spc="-26"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26</a:t>
            </a:r>
            <a:endParaRPr dirty="0">
              <a:latin typeface="Bahnschrift" panose="020B0502040204020203" pitchFamily="34" charset="0"/>
              <a:cs typeface="Calibri" panose="020F0502020204030204"/>
            </a:endParaRPr>
          </a:p>
          <a:p>
            <a:pPr marL="266700" indent="-257810">
              <a:buFont typeface="Wingdings" panose="05000000000000000000"/>
              <a:buChar char=""/>
              <a:tabLst>
                <a:tab pos="266700" algn="l"/>
                <a:tab pos="266700" algn="l"/>
              </a:tabLst>
            </a:pPr>
            <a:r>
              <a:rPr spc="-8" dirty="0">
                <a:latin typeface="Bahnschrift" panose="020B0502040204020203" pitchFamily="34" charset="0"/>
                <a:cs typeface="Calibri" panose="020F0502020204030204"/>
              </a:rPr>
              <a:t>Where</a:t>
            </a:r>
            <a:r>
              <a:rPr dirty="0">
                <a:latin typeface="Bahnschrift" panose="020B0502040204020203" pitchFamily="34" charset="0"/>
                <a:cs typeface="Calibri" panose="020F0502020204030204"/>
              </a:rPr>
              <a:t> K</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8"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our </a:t>
            </a:r>
            <a:r>
              <a:rPr spc="-19" dirty="0">
                <a:latin typeface="Bahnschrift" panose="020B0502040204020203" pitchFamily="34" charset="0"/>
                <a:cs typeface="Calibri" panose="020F0502020204030204"/>
              </a:rPr>
              <a:t>key</a:t>
            </a:r>
            <a:r>
              <a:rPr spc="-23"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matrix</a:t>
            </a:r>
            <a:r>
              <a:rPr spc="-15"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and</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P</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 </a:t>
            </a:r>
            <a:r>
              <a:rPr spc="-11" dirty="0">
                <a:latin typeface="Bahnschrift" panose="020B0502040204020203" pitchFamily="34" charset="0"/>
                <a:cs typeface="Calibri" panose="020F0502020204030204"/>
              </a:rPr>
              <a:t>plaintext</a:t>
            </a:r>
            <a:r>
              <a:rPr spc="-15"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in</a:t>
            </a:r>
            <a:r>
              <a:rPr spc="-11"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vector</a:t>
            </a:r>
            <a:r>
              <a:rPr spc="-4" dirty="0">
                <a:latin typeface="Bahnschrift" panose="020B0502040204020203" pitchFamily="34" charset="0"/>
                <a:cs typeface="Calibri" panose="020F0502020204030204"/>
              </a:rPr>
              <a:t> </a:t>
            </a:r>
            <a:r>
              <a:rPr spc="-11" dirty="0">
                <a:latin typeface="Bahnschrift" panose="020B0502040204020203" pitchFamily="34" charset="0"/>
                <a:cs typeface="Calibri" panose="020F0502020204030204"/>
              </a:rPr>
              <a:t>form.</a:t>
            </a:r>
            <a:endParaRPr dirty="0">
              <a:latin typeface="Bahnschrift" panose="020B0502040204020203" pitchFamily="34" charset="0"/>
              <a:cs typeface="Calibri" panose="020F0502020204030204"/>
            </a:endParaRPr>
          </a:p>
          <a:p>
            <a:pPr marL="266700" marR="3810" indent="-257810">
              <a:buFont typeface="Wingdings" panose="05000000000000000000"/>
              <a:buChar char=""/>
              <a:tabLst>
                <a:tab pos="266700" algn="l"/>
                <a:tab pos="266700" algn="l"/>
                <a:tab pos="1014095" algn="l"/>
                <a:tab pos="2191385" algn="l"/>
                <a:tab pos="2841625" algn="l"/>
                <a:tab pos="3336925" algn="l"/>
                <a:tab pos="4013835" algn="l"/>
                <a:tab pos="5006975" algn="l"/>
                <a:tab pos="5455285" algn="l"/>
              </a:tabLst>
            </a:pPr>
            <a:r>
              <a:rPr dirty="0">
                <a:latin typeface="Bahnschrift" panose="020B0502040204020203" pitchFamily="34" charset="0"/>
                <a:cs typeface="Calibri" panose="020F0502020204030204"/>
              </a:rPr>
              <a:t>M</a:t>
            </a:r>
            <a:r>
              <a:rPr spc="-19" dirty="0">
                <a:latin typeface="Bahnschrift" panose="020B0502040204020203" pitchFamily="34" charset="0"/>
                <a:cs typeface="Calibri" panose="020F0502020204030204"/>
              </a:rPr>
              <a:t>a</a:t>
            </a:r>
            <a:r>
              <a:rPr dirty="0">
                <a:latin typeface="Bahnschrift" panose="020B0502040204020203" pitchFamily="34" charset="0"/>
                <a:cs typeface="Calibri" panose="020F0502020204030204"/>
              </a:rPr>
              <a:t>trix	mu</a:t>
            </a:r>
            <a:r>
              <a:rPr spc="-8" dirty="0">
                <a:latin typeface="Bahnschrift" panose="020B0502040204020203" pitchFamily="34" charset="0"/>
                <a:cs typeface="Calibri" panose="020F0502020204030204"/>
              </a:rPr>
              <a:t>l</a:t>
            </a:r>
            <a:r>
              <a:rPr dirty="0">
                <a:latin typeface="Bahnschrift" panose="020B0502040204020203" pitchFamily="34" charset="0"/>
                <a:cs typeface="Calibri" panose="020F0502020204030204"/>
              </a:rPr>
              <a:t>tiplying	th</a:t>
            </a:r>
            <a:r>
              <a:rPr spc="-8" dirty="0">
                <a:latin typeface="Bahnschrift" panose="020B0502040204020203" pitchFamily="34" charset="0"/>
                <a:cs typeface="Calibri" panose="020F0502020204030204"/>
              </a:rPr>
              <a:t>e</a:t>
            </a:r>
            <a:r>
              <a:rPr spc="-4" dirty="0">
                <a:latin typeface="Bahnschrift" panose="020B0502040204020203" pitchFamily="34" charset="0"/>
                <a:cs typeface="Calibri" panose="020F0502020204030204"/>
              </a:rPr>
              <a:t>s</a:t>
            </a:r>
            <a:r>
              <a:rPr dirty="0">
                <a:latin typeface="Bahnschrift" panose="020B0502040204020203" pitchFamily="34" charset="0"/>
                <a:cs typeface="Calibri" panose="020F0502020204030204"/>
              </a:rPr>
              <a:t>e	t</a:t>
            </a:r>
            <a:r>
              <a:rPr spc="-19" dirty="0">
                <a:latin typeface="Bahnschrift" panose="020B0502040204020203" pitchFamily="34" charset="0"/>
                <a:cs typeface="Calibri" panose="020F0502020204030204"/>
              </a:rPr>
              <a:t>w</a:t>
            </a:r>
            <a:r>
              <a:rPr dirty="0">
                <a:latin typeface="Bahnschrift" panose="020B0502040204020203" pitchFamily="34" charset="0"/>
                <a:cs typeface="Calibri" panose="020F0502020204030204"/>
              </a:rPr>
              <a:t>o	</a:t>
            </a:r>
            <a:r>
              <a:rPr spc="-19" dirty="0">
                <a:latin typeface="Bahnschrift" panose="020B0502040204020203" pitchFamily="34" charset="0"/>
                <a:cs typeface="Calibri" panose="020F0502020204030204"/>
              </a:rPr>
              <a:t>t</a:t>
            </a:r>
            <a:r>
              <a:rPr dirty="0">
                <a:latin typeface="Bahnschrift" panose="020B0502040204020203" pitchFamily="34" charset="0"/>
                <a:cs typeface="Calibri" panose="020F0502020204030204"/>
              </a:rPr>
              <a:t>erms	</a:t>
            </a:r>
            <a:r>
              <a:rPr spc="-4" dirty="0">
                <a:latin typeface="Bahnschrift" panose="020B0502040204020203" pitchFamily="34" charset="0"/>
                <a:cs typeface="Calibri" panose="020F0502020204030204"/>
              </a:rPr>
              <a:t>p</a:t>
            </a:r>
            <a:r>
              <a:rPr spc="-26" dirty="0">
                <a:latin typeface="Bahnschrift" panose="020B0502040204020203" pitchFamily="34" charset="0"/>
                <a:cs typeface="Calibri" panose="020F0502020204030204"/>
              </a:rPr>
              <a:t>r</a:t>
            </a:r>
            <a:r>
              <a:rPr spc="-4" dirty="0">
                <a:latin typeface="Bahnschrift" panose="020B0502040204020203" pitchFamily="34" charset="0"/>
                <a:cs typeface="Calibri" panose="020F0502020204030204"/>
              </a:rPr>
              <a:t>odu</a:t>
            </a:r>
            <a:r>
              <a:rPr spc="-11" dirty="0">
                <a:latin typeface="Bahnschrift" panose="020B0502040204020203" pitchFamily="34" charset="0"/>
                <a:cs typeface="Calibri" panose="020F0502020204030204"/>
              </a:rPr>
              <a:t>c</a:t>
            </a:r>
            <a:r>
              <a:rPr dirty="0">
                <a:latin typeface="Bahnschrift" panose="020B0502040204020203" pitchFamily="34" charset="0"/>
                <a:cs typeface="Calibri" panose="020F0502020204030204"/>
              </a:rPr>
              <a:t>es	the	enc</a:t>
            </a:r>
            <a:r>
              <a:rPr spc="8" dirty="0">
                <a:latin typeface="Bahnschrift" panose="020B0502040204020203" pitchFamily="34" charset="0"/>
                <a:cs typeface="Calibri" panose="020F0502020204030204"/>
              </a:rPr>
              <a:t>r</a:t>
            </a:r>
            <a:r>
              <a:rPr dirty="0">
                <a:latin typeface="Bahnschrift" panose="020B0502040204020203" pitchFamily="34" charset="0"/>
                <a:cs typeface="Calibri" panose="020F0502020204030204"/>
              </a:rPr>
              <a:t>yp</a:t>
            </a:r>
            <a:r>
              <a:rPr spc="-26" dirty="0">
                <a:latin typeface="Bahnschrift" panose="020B0502040204020203" pitchFamily="34" charset="0"/>
                <a:cs typeface="Calibri" panose="020F0502020204030204"/>
              </a:rPr>
              <a:t>t</a:t>
            </a:r>
            <a:r>
              <a:rPr dirty="0">
                <a:latin typeface="Bahnschrift" panose="020B0502040204020203" pitchFamily="34" charset="0"/>
                <a:cs typeface="Calibri" panose="020F0502020204030204"/>
              </a:rPr>
              <a:t>ed  </a:t>
            </a:r>
            <a:r>
              <a:rPr spc="-4" dirty="0">
                <a:latin typeface="Bahnschrift" panose="020B0502040204020203" pitchFamily="34" charset="0"/>
                <a:cs typeface="Calibri" panose="020F0502020204030204"/>
              </a:rPr>
              <a:t>ciphertext.</a:t>
            </a:r>
            <a:endParaRPr dirty="0">
              <a:latin typeface="Bahnschrift" panose="020B0502040204020203" pitchFamily="34" charset="0"/>
              <a:cs typeface="Calibri" panose="020F0502020204030204"/>
            </a:endParaRPr>
          </a:p>
          <a:p>
            <a:pPr>
              <a:lnSpc>
                <a:spcPct val="100000"/>
              </a:lnSpc>
            </a:pPr>
            <a:endParaRPr dirty="0">
              <a:latin typeface="Bahnschrift" panose="020B0502040204020203" pitchFamily="34" charset="0"/>
              <a:cs typeface="Calibri" panose="020F0502020204030204"/>
            </a:endParaRPr>
          </a:p>
          <a:p>
            <a:pPr marL="9525" marR="5713095"/>
            <a:r>
              <a:rPr b="1" spc="-4" dirty="0">
                <a:latin typeface="Bahnschrift" panose="020B0502040204020203" pitchFamily="34" charset="0"/>
                <a:cs typeface="Calibri" panose="020F0502020204030204"/>
              </a:rPr>
              <a:t>Example: </a:t>
            </a:r>
            <a:r>
              <a:rPr b="1" spc="-296" dirty="0">
                <a:latin typeface="Bahnschrift" panose="020B0502040204020203" pitchFamily="34" charset="0"/>
                <a:cs typeface="Calibri" panose="020F0502020204030204"/>
              </a:rPr>
              <a:t> </a:t>
            </a:r>
            <a:r>
              <a:rPr b="1" spc="-30" dirty="0">
                <a:latin typeface="Bahnschrift" panose="020B0502040204020203" pitchFamily="34" charset="0"/>
                <a:cs typeface="Calibri" panose="020F0502020204030204"/>
              </a:rPr>
              <a:t>K</a:t>
            </a:r>
            <a:r>
              <a:rPr b="1" spc="-8" dirty="0">
                <a:latin typeface="Bahnschrift" panose="020B0502040204020203" pitchFamily="34" charset="0"/>
                <a:cs typeface="Calibri" panose="020F0502020204030204"/>
              </a:rPr>
              <a:t>e</a:t>
            </a:r>
            <a:r>
              <a:rPr b="1" dirty="0">
                <a:latin typeface="Bahnschrift" panose="020B0502040204020203" pitchFamily="34" charset="0"/>
                <a:cs typeface="Calibri" panose="020F0502020204030204"/>
              </a:rPr>
              <a:t>y=</a:t>
            </a:r>
            <a:r>
              <a:rPr b="1" spc="-8"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HILL</a:t>
            </a:r>
            <a:endParaRPr dirty="0">
              <a:latin typeface="Bahnschrift" panose="020B0502040204020203" pitchFamily="34" charset="0"/>
              <a:cs typeface="Calibri" panose="020F0502020204030204"/>
            </a:endParaRPr>
          </a:p>
          <a:p>
            <a:pPr marL="9525"/>
            <a:r>
              <a:rPr b="1" spc="-11" dirty="0">
                <a:latin typeface="Bahnschrift" panose="020B0502040204020203" pitchFamily="34" charset="0"/>
                <a:cs typeface="Calibri" panose="020F0502020204030204"/>
              </a:rPr>
              <a:t>Plaintext=exam</a:t>
            </a:r>
            <a:endParaRPr dirty="0">
              <a:latin typeface="Bahnschrift" panose="020B0502040204020203" pitchFamily="34" charset="0"/>
              <a:cs typeface="Calibri" panose="020F0502020204030204"/>
            </a:endParaRPr>
          </a:p>
        </p:txBody>
      </p:sp>
      <p:sp>
        <p:nvSpPr>
          <p:cNvPr id="4" name="object 4"/>
          <p:cNvSpPr txBox="1"/>
          <p:nvPr/>
        </p:nvSpPr>
        <p:spPr>
          <a:xfrm>
            <a:off x="2856322" y="3708998"/>
            <a:ext cx="1538912" cy="1117614"/>
          </a:xfrm>
          <a:prstGeom prst="rect">
            <a:avLst/>
          </a:prstGeom>
        </p:spPr>
        <p:txBody>
          <a:bodyPr vert="horz" wrap="square" lIns="0" tIns="9525" rIns="0" bIns="0" rtlCol="0">
            <a:spAutoFit/>
          </a:bodyPr>
          <a:lstStyle/>
          <a:p>
            <a:pPr marL="9525">
              <a:spcBef>
                <a:spcPts val="75"/>
              </a:spcBef>
            </a:pPr>
            <a:r>
              <a:rPr b="1" spc="-15" dirty="0">
                <a:latin typeface="Calibri" panose="020F0502020204030204"/>
                <a:cs typeface="Calibri" panose="020F0502020204030204"/>
              </a:rPr>
              <a:t>Key</a:t>
            </a:r>
            <a:r>
              <a:rPr b="1" spc="-49" dirty="0">
                <a:latin typeface="Calibri" panose="020F0502020204030204"/>
                <a:cs typeface="Calibri" panose="020F0502020204030204"/>
              </a:rPr>
              <a:t> </a:t>
            </a:r>
            <a:r>
              <a:rPr b="1" spc="-4" dirty="0">
                <a:latin typeface="Calibri" panose="020F0502020204030204"/>
                <a:cs typeface="Calibri" panose="020F0502020204030204"/>
              </a:rPr>
              <a:t>Matrix=</a:t>
            </a:r>
            <a:endParaRPr dirty="0">
              <a:latin typeface="Calibri" panose="020F0502020204030204"/>
              <a:cs typeface="Calibri" panose="020F0502020204030204"/>
            </a:endParaRPr>
          </a:p>
          <a:p>
            <a:pPr>
              <a:lnSpc>
                <a:spcPct val="100000"/>
              </a:lnSpc>
            </a:pPr>
            <a:endParaRPr dirty="0">
              <a:latin typeface="Calibri" panose="020F0502020204030204"/>
              <a:cs typeface="Calibri" panose="020F0502020204030204"/>
            </a:endParaRPr>
          </a:p>
          <a:p>
            <a:pPr>
              <a:spcBef>
                <a:spcPts val="35"/>
              </a:spcBef>
            </a:pPr>
            <a:endParaRPr dirty="0">
              <a:latin typeface="Calibri" panose="020F0502020204030204"/>
              <a:cs typeface="Calibri" panose="020F0502020204030204"/>
            </a:endParaRPr>
          </a:p>
          <a:p>
            <a:pPr marL="9525">
              <a:spcBef>
                <a:spcPts val="5"/>
              </a:spcBef>
            </a:pPr>
            <a:r>
              <a:rPr b="1" spc="-4" dirty="0">
                <a:latin typeface="Calibri" panose="020F0502020204030204"/>
                <a:cs typeface="Calibri" panose="020F0502020204030204"/>
              </a:rPr>
              <a:t>Plain</a:t>
            </a:r>
            <a:r>
              <a:rPr b="1" spc="-19" dirty="0">
                <a:latin typeface="Calibri" panose="020F0502020204030204"/>
                <a:cs typeface="Calibri" panose="020F0502020204030204"/>
              </a:rPr>
              <a:t> </a:t>
            </a:r>
            <a:r>
              <a:rPr b="1" spc="-38" dirty="0">
                <a:latin typeface="Calibri" panose="020F0502020204030204"/>
                <a:cs typeface="Calibri" panose="020F0502020204030204"/>
              </a:rPr>
              <a:t>Text</a:t>
            </a:r>
            <a:r>
              <a:rPr b="1" spc="-26" dirty="0">
                <a:latin typeface="Calibri" panose="020F0502020204030204"/>
                <a:cs typeface="Calibri" panose="020F0502020204030204"/>
              </a:rPr>
              <a:t> </a:t>
            </a:r>
            <a:r>
              <a:rPr b="1" dirty="0">
                <a:latin typeface="Calibri" panose="020F0502020204030204"/>
                <a:cs typeface="Calibri" panose="020F0502020204030204"/>
              </a:rPr>
              <a:t>=</a:t>
            </a:r>
            <a:endParaRPr dirty="0">
              <a:latin typeface="Calibri" panose="020F0502020204030204"/>
              <a:cs typeface="Calibri" panose="020F0502020204030204"/>
            </a:endParaRPr>
          </a:p>
        </p:txBody>
      </p:sp>
      <p:pic>
        <p:nvPicPr>
          <p:cNvPr id="5" name="object 5"/>
          <p:cNvPicPr/>
          <p:nvPr/>
        </p:nvPicPr>
        <p:blipFill>
          <a:blip r:embed="rId1" cstate="print"/>
          <a:stretch>
            <a:fillRect/>
          </a:stretch>
        </p:blipFill>
        <p:spPr>
          <a:xfrm>
            <a:off x="4249132" y="76200"/>
            <a:ext cx="4855396" cy="1035767"/>
          </a:xfrm>
          <a:prstGeom prst="rect">
            <a:avLst/>
          </a:prstGeom>
        </p:spPr>
      </p:pic>
      <p:pic>
        <p:nvPicPr>
          <p:cNvPr id="6" name="object 6"/>
          <p:cNvPicPr/>
          <p:nvPr/>
        </p:nvPicPr>
        <p:blipFill>
          <a:blip r:embed="rId2" cstate="print"/>
          <a:stretch>
            <a:fillRect/>
          </a:stretch>
        </p:blipFill>
        <p:spPr>
          <a:xfrm>
            <a:off x="4249132" y="3573080"/>
            <a:ext cx="1944278" cy="513622"/>
          </a:xfrm>
          <a:prstGeom prst="rect">
            <a:avLst/>
          </a:prstGeom>
        </p:spPr>
      </p:pic>
      <p:pic>
        <p:nvPicPr>
          <p:cNvPr id="7" name="object 7"/>
          <p:cNvPicPr/>
          <p:nvPr/>
        </p:nvPicPr>
        <p:blipFill>
          <a:blip r:embed="rId3" cstate="print"/>
          <a:stretch>
            <a:fillRect/>
          </a:stretch>
        </p:blipFill>
        <p:spPr>
          <a:xfrm>
            <a:off x="4249132" y="4448908"/>
            <a:ext cx="1944278" cy="51362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1" cstate="print"/>
          <a:stretch>
            <a:fillRect/>
          </a:stretch>
        </p:blipFill>
        <p:spPr>
          <a:xfrm>
            <a:off x="0" y="878460"/>
            <a:ext cx="9144001" cy="51222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7106" y="1664970"/>
            <a:ext cx="8993837" cy="2225609"/>
          </a:xfrm>
          <a:prstGeom prst="rect">
            <a:avLst/>
          </a:prstGeom>
        </p:spPr>
        <p:txBody>
          <a:bodyPr vert="horz" wrap="square" lIns="0" tIns="9525" rIns="0" bIns="0" rtlCol="0">
            <a:spAutoFit/>
          </a:bodyPr>
          <a:lstStyle/>
          <a:p>
            <a:pPr marL="266700" indent="-257810">
              <a:spcBef>
                <a:spcPts val="75"/>
              </a:spcBef>
              <a:buFont typeface="Wingdings" panose="05000000000000000000"/>
              <a:buChar char=""/>
              <a:tabLst>
                <a:tab pos="266700" algn="l"/>
                <a:tab pos="266700" algn="l"/>
              </a:tabLst>
            </a:pPr>
            <a:r>
              <a:rPr dirty="0">
                <a:latin typeface="Bahnschrift" panose="020B0502040204020203" pitchFamily="34" charset="0"/>
                <a:cs typeface="Calibri" panose="020F0502020204030204"/>
              </a:rPr>
              <a:t>Encrypting</a:t>
            </a:r>
            <a:r>
              <a:rPr spc="-3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with</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Hill </a:t>
            </a:r>
            <a:r>
              <a:rPr dirty="0">
                <a:latin typeface="Bahnschrift" panose="020B0502040204020203" pitchFamily="34" charset="0"/>
                <a:cs typeface="Calibri" panose="020F0502020204030204"/>
              </a:rPr>
              <a:t>cipher</a:t>
            </a:r>
            <a:r>
              <a:rPr spc="-11"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built</a:t>
            </a:r>
            <a:r>
              <a:rPr spc="-15"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on</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a:t>
            </a:r>
            <a:r>
              <a:rPr spc="-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following operation:</a:t>
            </a:r>
            <a:endParaRPr dirty="0">
              <a:latin typeface="Bahnschrift" panose="020B0502040204020203" pitchFamily="34" charset="0"/>
              <a:cs typeface="Calibri" panose="020F0502020204030204"/>
            </a:endParaRPr>
          </a:p>
          <a:p>
            <a:pPr marL="1775460"/>
            <a:r>
              <a:rPr b="1" dirty="0">
                <a:latin typeface="Bahnschrift" panose="020B0502040204020203" pitchFamily="34" charset="0"/>
                <a:cs typeface="Calibri" panose="020F0502020204030204"/>
              </a:rPr>
              <a:t>C</a:t>
            </a:r>
            <a:r>
              <a:rPr b="1" spc="-19"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t>
            </a:r>
            <a:r>
              <a:rPr b="1" spc="-1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(K*P)</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mod</a:t>
            </a:r>
            <a:r>
              <a:rPr b="1" spc="-26"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26</a:t>
            </a:r>
            <a:endParaRPr dirty="0">
              <a:latin typeface="Bahnschrift" panose="020B0502040204020203" pitchFamily="34" charset="0"/>
              <a:cs typeface="Calibri" panose="020F0502020204030204"/>
            </a:endParaRPr>
          </a:p>
          <a:p>
            <a:pPr marL="266700" indent="-257810">
              <a:buFont typeface="Wingdings" panose="05000000000000000000"/>
              <a:buChar char=""/>
              <a:tabLst>
                <a:tab pos="266700" algn="l"/>
                <a:tab pos="266700" algn="l"/>
              </a:tabLst>
            </a:pPr>
            <a:r>
              <a:rPr spc="-8" dirty="0">
                <a:latin typeface="Bahnschrift" panose="020B0502040204020203" pitchFamily="34" charset="0"/>
                <a:cs typeface="Calibri" panose="020F0502020204030204"/>
              </a:rPr>
              <a:t>Where</a:t>
            </a:r>
            <a:r>
              <a:rPr dirty="0">
                <a:latin typeface="Bahnschrift" panose="020B0502040204020203" pitchFamily="34" charset="0"/>
                <a:cs typeface="Calibri" panose="020F0502020204030204"/>
              </a:rPr>
              <a:t> K</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8"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our </a:t>
            </a:r>
            <a:r>
              <a:rPr spc="-19" dirty="0">
                <a:latin typeface="Bahnschrift" panose="020B0502040204020203" pitchFamily="34" charset="0"/>
                <a:cs typeface="Calibri" panose="020F0502020204030204"/>
              </a:rPr>
              <a:t>key</a:t>
            </a:r>
            <a:r>
              <a:rPr spc="-23"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matrix</a:t>
            </a:r>
            <a:r>
              <a:rPr spc="-15"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and</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P</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is</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 </a:t>
            </a:r>
            <a:r>
              <a:rPr spc="-11" dirty="0">
                <a:latin typeface="Bahnschrift" panose="020B0502040204020203" pitchFamily="34" charset="0"/>
                <a:cs typeface="Calibri" panose="020F0502020204030204"/>
              </a:rPr>
              <a:t>plaintext</a:t>
            </a:r>
            <a:r>
              <a:rPr spc="-15"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in</a:t>
            </a:r>
            <a:r>
              <a:rPr spc="-11"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vector</a:t>
            </a:r>
            <a:r>
              <a:rPr spc="-4" dirty="0">
                <a:latin typeface="Bahnschrift" panose="020B0502040204020203" pitchFamily="34" charset="0"/>
                <a:cs typeface="Calibri" panose="020F0502020204030204"/>
              </a:rPr>
              <a:t> </a:t>
            </a:r>
            <a:r>
              <a:rPr spc="-11" dirty="0">
                <a:latin typeface="Bahnschrift" panose="020B0502040204020203" pitchFamily="34" charset="0"/>
                <a:cs typeface="Calibri" panose="020F0502020204030204"/>
              </a:rPr>
              <a:t>form.</a:t>
            </a:r>
            <a:endParaRPr dirty="0">
              <a:latin typeface="Bahnschrift" panose="020B0502040204020203" pitchFamily="34" charset="0"/>
              <a:cs typeface="Calibri" panose="020F0502020204030204"/>
            </a:endParaRPr>
          </a:p>
          <a:p>
            <a:pPr marL="266700" marR="3810" indent="-257810">
              <a:buFont typeface="Wingdings" panose="05000000000000000000"/>
              <a:buChar char=""/>
              <a:tabLst>
                <a:tab pos="266700" algn="l"/>
                <a:tab pos="266700" algn="l"/>
                <a:tab pos="1014095" algn="l"/>
                <a:tab pos="2191385" algn="l"/>
                <a:tab pos="2841625" algn="l"/>
                <a:tab pos="3336925" algn="l"/>
                <a:tab pos="4013835" algn="l"/>
                <a:tab pos="5006975" algn="l"/>
                <a:tab pos="5455285" algn="l"/>
              </a:tabLst>
            </a:pPr>
            <a:r>
              <a:rPr dirty="0">
                <a:latin typeface="Bahnschrift" panose="020B0502040204020203" pitchFamily="34" charset="0"/>
                <a:cs typeface="Calibri" panose="020F0502020204030204"/>
              </a:rPr>
              <a:t>M</a:t>
            </a:r>
            <a:r>
              <a:rPr spc="-19" dirty="0">
                <a:latin typeface="Bahnschrift" panose="020B0502040204020203" pitchFamily="34" charset="0"/>
                <a:cs typeface="Calibri" panose="020F0502020204030204"/>
              </a:rPr>
              <a:t>a</a:t>
            </a:r>
            <a:r>
              <a:rPr dirty="0">
                <a:latin typeface="Bahnschrift" panose="020B0502040204020203" pitchFamily="34" charset="0"/>
                <a:cs typeface="Calibri" panose="020F0502020204030204"/>
              </a:rPr>
              <a:t>trix	mu</a:t>
            </a:r>
            <a:r>
              <a:rPr spc="-8" dirty="0">
                <a:latin typeface="Bahnschrift" panose="020B0502040204020203" pitchFamily="34" charset="0"/>
                <a:cs typeface="Calibri" panose="020F0502020204030204"/>
              </a:rPr>
              <a:t>l</a:t>
            </a:r>
            <a:r>
              <a:rPr dirty="0">
                <a:latin typeface="Bahnschrift" panose="020B0502040204020203" pitchFamily="34" charset="0"/>
                <a:cs typeface="Calibri" panose="020F0502020204030204"/>
              </a:rPr>
              <a:t>tiplying	th</a:t>
            </a:r>
            <a:r>
              <a:rPr spc="-8" dirty="0">
                <a:latin typeface="Bahnschrift" panose="020B0502040204020203" pitchFamily="34" charset="0"/>
                <a:cs typeface="Calibri" panose="020F0502020204030204"/>
              </a:rPr>
              <a:t>e</a:t>
            </a:r>
            <a:r>
              <a:rPr spc="-4" dirty="0">
                <a:latin typeface="Bahnschrift" panose="020B0502040204020203" pitchFamily="34" charset="0"/>
                <a:cs typeface="Calibri" panose="020F0502020204030204"/>
              </a:rPr>
              <a:t>s</a:t>
            </a:r>
            <a:r>
              <a:rPr dirty="0">
                <a:latin typeface="Bahnschrift" panose="020B0502040204020203" pitchFamily="34" charset="0"/>
                <a:cs typeface="Calibri" panose="020F0502020204030204"/>
              </a:rPr>
              <a:t>e	t</a:t>
            </a:r>
            <a:r>
              <a:rPr spc="-19" dirty="0">
                <a:latin typeface="Bahnschrift" panose="020B0502040204020203" pitchFamily="34" charset="0"/>
                <a:cs typeface="Calibri" panose="020F0502020204030204"/>
              </a:rPr>
              <a:t>w</a:t>
            </a:r>
            <a:r>
              <a:rPr dirty="0">
                <a:latin typeface="Bahnschrift" panose="020B0502040204020203" pitchFamily="34" charset="0"/>
                <a:cs typeface="Calibri" panose="020F0502020204030204"/>
              </a:rPr>
              <a:t>o	</a:t>
            </a:r>
            <a:r>
              <a:rPr spc="-19" dirty="0">
                <a:latin typeface="Bahnschrift" panose="020B0502040204020203" pitchFamily="34" charset="0"/>
                <a:cs typeface="Calibri" panose="020F0502020204030204"/>
              </a:rPr>
              <a:t>t</a:t>
            </a:r>
            <a:r>
              <a:rPr dirty="0">
                <a:latin typeface="Bahnschrift" panose="020B0502040204020203" pitchFamily="34" charset="0"/>
                <a:cs typeface="Calibri" panose="020F0502020204030204"/>
              </a:rPr>
              <a:t>erms	</a:t>
            </a:r>
            <a:r>
              <a:rPr spc="-4" dirty="0">
                <a:latin typeface="Bahnschrift" panose="020B0502040204020203" pitchFamily="34" charset="0"/>
                <a:cs typeface="Calibri" panose="020F0502020204030204"/>
              </a:rPr>
              <a:t>p</a:t>
            </a:r>
            <a:r>
              <a:rPr spc="-26" dirty="0">
                <a:latin typeface="Bahnschrift" panose="020B0502040204020203" pitchFamily="34" charset="0"/>
                <a:cs typeface="Calibri" panose="020F0502020204030204"/>
              </a:rPr>
              <a:t>r</a:t>
            </a:r>
            <a:r>
              <a:rPr spc="-4" dirty="0">
                <a:latin typeface="Bahnschrift" panose="020B0502040204020203" pitchFamily="34" charset="0"/>
                <a:cs typeface="Calibri" panose="020F0502020204030204"/>
              </a:rPr>
              <a:t>odu</a:t>
            </a:r>
            <a:r>
              <a:rPr spc="-11" dirty="0">
                <a:latin typeface="Bahnschrift" panose="020B0502040204020203" pitchFamily="34" charset="0"/>
                <a:cs typeface="Calibri" panose="020F0502020204030204"/>
              </a:rPr>
              <a:t>c</a:t>
            </a:r>
            <a:r>
              <a:rPr dirty="0">
                <a:latin typeface="Bahnschrift" panose="020B0502040204020203" pitchFamily="34" charset="0"/>
                <a:cs typeface="Calibri" panose="020F0502020204030204"/>
              </a:rPr>
              <a:t>es	the	enc</a:t>
            </a:r>
            <a:r>
              <a:rPr spc="8" dirty="0">
                <a:latin typeface="Bahnschrift" panose="020B0502040204020203" pitchFamily="34" charset="0"/>
                <a:cs typeface="Calibri" panose="020F0502020204030204"/>
              </a:rPr>
              <a:t>r</a:t>
            </a:r>
            <a:r>
              <a:rPr dirty="0">
                <a:latin typeface="Bahnschrift" panose="020B0502040204020203" pitchFamily="34" charset="0"/>
                <a:cs typeface="Calibri" panose="020F0502020204030204"/>
              </a:rPr>
              <a:t>yp</a:t>
            </a:r>
            <a:r>
              <a:rPr spc="-26" dirty="0">
                <a:latin typeface="Bahnschrift" panose="020B0502040204020203" pitchFamily="34" charset="0"/>
                <a:cs typeface="Calibri" panose="020F0502020204030204"/>
              </a:rPr>
              <a:t>t</a:t>
            </a:r>
            <a:r>
              <a:rPr dirty="0">
                <a:latin typeface="Bahnschrift" panose="020B0502040204020203" pitchFamily="34" charset="0"/>
                <a:cs typeface="Calibri" panose="020F0502020204030204"/>
              </a:rPr>
              <a:t>ed  </a:t>
            </a:r>
            <a:r>
              <a:rPr spc="-4" dirty="0">
                <a:latin typeface="Bahnschrift" panose="020B0502040204020203" pitchFamily="34" charset="0"/>
                <a:cs typeface="Calibri" panose="020F0502020204030204"/>
              </a:rPr>
              <a:t>ciphertext.</a:t>
            </a:r>
            <a:endParaRPr dirty="0">
              <a:latin typeface="Bahnschrift" panose="020B0502040204020203" pitchFamily="34" charset="0"/>
              <a:cs typeface="Calibri" panose="020F0502020204030204"/>
            </a:endParaRPr>
          </a:p>
          <a:p>
            <a:pPr>
              <a:lnSpc>
                <a:spcPct val="100000"/>
              </a:lnSpc>
            </a:pPr>
            <a:endParaRPr dirty="0">
              <a:latin typeface="Bahnschrift" panose="020B0502040204020203" pitchFamily="34" charset="0"/>
              <a:cs typeface="Calibri" panose="020F0502020204030204"/>
            </a:endParaRPr>
          </a:p>
          <a:p>
            <a:pPr marL="9525"/>
            <a:r>
              <a:rPr b="1" spc="-4" dirty="0">
                <a:latin typeface="Bahnschrift" panose="020B0502040204020203" pitchFamily="34" charset="0"/>
                <a:cs typeface="Calibri" panose="020F0502020204030204"/>
              </a:rPr>
              <a:t>Example:</a:t>
            </a:r>
            <a:endParaRPr dirty="0">
              <a:latin typeface="Bahnschrift" panose="020B0502040204020203" pitchFamily="34" charset="0"/>
              <a:cs typeface="Calibri" panose="020F0502020204030204"/>
            </a:endParaRPr>
          </a:p>
          <a:p>
            <a:pPr marL="9525"/>
            <a:r>
              <a:rPr b="1" spc="-11" dirty="0">
                <a:latin typeface="Bahnschrift" panose="020B0502040204020203" pitchFamily="34" charset="0"/>
                <a:cs typeface="Calibri" panose="020F0502020204030204"/>
              </a:rPr>
              <a:t>Key=</a:t>
            </a:r>
            <a:r>
              <a:rPr b="1" spc="-38"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HILL</a:t>
            </a:r>
            <a:endParaRPr dirty="0">
              <a:latin typeface="Bahnschrift" panose="020B0502040204020203" pitchFamily="34" charset="0"/>
              <a:cs typeface="Calibri" panose="020F0502020204030204"/>
            </a:endParaRPr>
          </a:p>
          <a:p>
            <a:pPr marL="9525"/>
            <a:r>
              <a:rPr b="1" spc="-8" dirty="0">
                <a:latin typeface="Bahnschrift" panose="020B0502040204020203" pitchFamily="34" charset="0"/>
                <a:cs typeface="Calibri" panose="020F0502020204030204"/>
              </a:rPr>
              <a:t>Plaintext=short</a:t>
            </a:r>
            <a:r>
              <a:rPr b="1" spc="-30"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example</a:t>
            </a:r>
            <a:endParaRPr dirty="0">
              <a:latin typeface="Bahnschrift" panose="020B0502040204020203" pitchFamily="34" charset="0"/>
              <a:cs typeface="Calibri" panose="020F0502020204030204"/>
            </a:endParaRPr>
          </a:p>
        </p:txBody>
      </p:sp>
      <p:sp>
        <p:nvSpPr>
          <p:cNvPr id="4" name="object 4"/>
          <p:cNvSpPr txBox="1"/>
          <p:nvPr/>
        </p:nvSpPr>
        <p:spPr>
          <a:xfrm>
            <a:off x="3962812" y="3285692"/>
            <a:ext cx="1218377" cy="286617"/>
          </a:xfrm>
          <a:prstGeom prst="rect">
            <a:avLst/>
          </a:prstGeom>
        </p:spPr>
        <p:txBody>
          <a:bodyPr vert="horz" wrap="square" lIns="0" tIns="9525" rIns="0" bIns="0" rtlCol="0">
            <a:spAutoFit/>
          </a:bodyPr>
          <a:lstStyle/>
          <a:p>
            <a:pPr marL="9525">
              <a:spcBef>
                <a:spcPts val="75"/>
              </a:spcBef>
            </a:pPr>
            <a:r>
              <a:rPr b="1" spc="-15" dirty="0">
                <a:latin typeface="Calibri" panose="020F0502020204030204"/>
                <a:cs typeface="Calibri" panose="020F0502020204030204"/>
              </a:rPr>
              <a:t>Key</a:t>
            </a:r>
            <a:r>
              <a:rPr b="1" spc="-49" dirty="0">
                <a:latin typeface="Calibri" panose="020F0502020204030204"/>
                <a:cs typeface="Calibri" panose="020F0502020204030204"/>
              </a:rPr>
              <a:t> </a:t>
            </a:r>
            <a:r>
              <a:rPr b="1" spc="-4" dirty="0">
                <a:latin typeface="Calibri" panose="020F0502020204030204"/>
                <a:cs typeface="Calibri" panose="020F0502020204030204"/>
              </a:rPr>
              <a:t>Matrix=</a:t>
            </a:r>
            <a:endParaRPr dirty="0">
              <a:latin typeface="Calibri" panose="020F0502020204030204"/>
              <a:cs typeface="Calibri" panose="020F0502020204030204"/>
            </a:endParaRPr>
          </a:p>
        </p:txBody>
      </p:sp>
      <p:sp>
        <p:nvSpPr>
          <p:cNvPr id="5" name="object 5"/>
          <p:cNvSpPr txBox="1"/>
          <p:nvPr/>
        </p:nvSpPr>
        <p:spPr>
          <a:xfrm>
            <a:off x="376379" y="4344497"/>
            <a:ext cx="1320446" cy="286617"/>
          </a:xfrm>
          <a:prstGeom prst="rect">
            <a:avLst/>
          </a:prstGeom>
        </p:spPr>
        <p:txBody>
          <a:bodyPr vert="horz" wrap="square" lIns="0" tIns="9525" rIns="0" bIns="0" rtlCol="0">
            <a:spAutoFit/>
          </a:bodyPr>
          <a:lstStyle/>
          <a:p>
            <a:pPr marL="9525">
              <a:spcBef>
                <a:spcPts val="75"/>
              </a:spcBef>
            </a:pPr>
            <a:r>
              <a:rPr b="1" spc="-4" dirty="0">
                <a:latin typeface="Calibri" panose="020F0502020204030204"/>
                <a:cs typeface="Calibri" panose="020F0502020204030204"/>
              </a:rPr>
              <a:t>Plain</a:t>
            </a:r>
            <a:r>
              <a:rPr b="1" spc="-49" dirty="0">
                <a:latin typeface="Calibri" panose="020F0502020204030204"/>
                <a:cs typeface="Calibri" panose="020F0502020204030204"/>
              </a:rPr>
              <a:t> </a:t>
            </a:r>
            <a:r>
              <a:rPr b="1" spc="-30" dirty="0">
                <a:latin typeface="Calibri" panose="020F0502020204030204"/>
                <a:cs typeface="Calibri" panose="020F0502020204030204"/>
              </a:rPr>
              <a:t>Text:</a:t>
            </a:r>
            <a:endParaRPr dirty="0">
              <a:latin typeface="Calibri" panose="020F0502020204030204"/>
              <a:cs typeface="Calibri" panose="020F0502020204030204"/>
            </a:endParaRPr>
          </a:p>
        </p:txBody>
      </p:sp>
      <p:sp>
        <p:nvSpPr>
          <p:cNvPr id="6" name="object 6"/>
          <p:cNvSpPr txBox="1"/>
          <p:nvPr/>
        </p:nvSpPr>
        <p:spPr>
          <a:xfrm>
            <a:off x="4737545" y="5098085"/>
            <a:ext cx="104775" cy="217367"/>
          </a:xfrm>
          <a:prstGeom prst="rect">
            <a:avLst/>
          </a:prstGeom>
        </p:spPr>
        <p:txBody>
          <a:bodyPr vert="horz" wrap="square" lIns="0" tIns="9525" rIns="0" bIns="0" rtlCol="0">
            <a:spAutoFit/>
          </a:bodyPr>
          <a:lstStyle/>
          <a:p>
            <a:pPr marL="9525">
              <a:spcBef>
                <a:spcPts val="75"/>
              </a:spcBef>
            </a:pPr>
            <a:r>
              <a:rPr sz="1350" b="1" dirty="0">
                <a:latin typeface="Calibri" panose="020F0502020204030204"/>
                <a:cs typeface="Calibri" panose="020F0502020204030204"/>
              </a:rPr>
              <a:t>=</a:t>
            </a:r>
            <a:endParaRPr sz="1350">
              <a:latin typeface="Calibri" panose="020F0502020204030204"/>
              <a:cs typeface="Calibri" panose="020F0502020204030204"/>
            </a:endParaRPr>
          </a:p>
        </p:txBody>
      </p:sp>
      <p:pic>
        <p:nvPicPr>
          <p:cNvPr id="7" name="object 7"/>
          <p:cNvPicPr/>
          <p:nvPr/>
        </p:nvPicPr>
        <p:blipFill>
          <a:blip r:embed="rId1" cstate="print"/>
          <a:stretch>
            <a:fillRect/>
          </a:stretch>
        </p:blipFill>
        <p:spPr>
          <a:xfrm>
            <a:off x="4680408" y="76200"/>
            <a:ext cx="4463592" cy="1041618"/>
          </a:xfrm>
          <a:prstGeom prst="rect">
            <a:avLst/>
          </a:prstGeom>
        </p:spPr>
      </p:pic>
      <p:pic>
        <p:nvPicPr>
          <p:cNvPr id="8" name="object 8"/>
          <p:cNvPicPr/>
          <p:nvPr/>
        </p:nvPicPr>
        <p:blipFill>
          <a:blip r:embed="rId2" cstate="print"/>
          <a:stretch>
            <a:fillRect/>
          </a:stretch>
        </p:blipFill>
        <p:spPr>
          <a:xfrm>
            <a:off x="5363949" y="3105543"/>
            <a:ext cx="2179851" cy="640192"/>
          </a:xfrm>
          <a:prstGeom prst="rect">
            <a:avLst/>
          </a:prstGeom>
        </p:spPr>
      </p:pic>
      <p:pic>
        <p:nvPicPr>
          <p:cNvPr id="9" name="object 9"/>
          <p:cNvPicPr/>
          <p:nvPr/>
        </p:nvPicPr>
        <p:blipFill>
          <a:blip r:embed="rId3" cstate="print"/>
          <a:stretch>
            <a:fillRect/>
          </a:stretch>
        </p:blipFill>
        <p:spPr>
          <a:xfrm>
            <a:off x="1336497" y="4084528"/>
            <a:ext cx="3654996" cy="806555"/>
          </a:xfrm>
          <a:prstGeom prst="rect">
            <a:avLst/>
          </a:prstGeom>
        </p:spPr>
      </p:pic>
      <p:pic>
        <p:nvPicPr>
          <p:cNvPr id="10" name="object 10"/>
          <p:cNvPicPr/>
          <p:nvPr/>
        </p:nvPicPr>
        <p:blipFill>
          <a:blip r:embed="rId4" cstate="print"/>
          <a:stretch>
            <a:fillRect/>
          </a:stretch>
        </p:blipFill>
        <p:spPr>
          <a:xfrm>
            <a:off x="5260157" y="4020185"/>
            <a:ext cx="3436070" cy="870897"/>
          </a:xfrm>
          <a:prstGeom prst="rect">
            <a:avLst/>
          </a:prstGeom>
        </p:spPr>
      </p:pic>
      <p:sp>
        <p:nvSpPr>
          <p:cNvPr id="13" name="object 2"/>
          <p:cNvSpPr txBox="1"/>
          <p:nvPr/>
        </p:nvSpPr>
        <p:spPr bwMode="auto">
          <a:xfrm>
            <a:off x="77107" y="228600"/>
            <a:ext cx="4709354"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Example-2</a:t>
            </a:r>
            <a:endParaRPr lang="en-US" sz="2700" dirty="0">
              <a:latin typeface="Bahnschrift" panose="020B0502040204020203" pitchFamily="3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69683" y="1721359"/>
            <a:ext cx="4406033" cy="785240"/>
            <a:chOff x="269747" y="1152144"/>
            <a:chExt cx="4307205" cy="628015"/>
          </a:xfrm>
        </p:grpSpPr>
        <p:pic>
          <p:nvPicPr>
            <p:cNvPr id="4" name="object 4"/>
            <p:cNvPicPr/>
            <p:nvPr/>
          </p:nvPicPr>
          <p:blipFill>
            <a:blip r:embed="rId1" cstate="print"/>
            <a:stretch>
              <a:fillRect/>
            </a:stretch>
          </p:blipFill>
          <p:spPr>
            <a:xfrm>
              <a:off x="269747" y="1170432"/>
              <a:ext cx="3305555" cy="609600"/>
            </a:xfrm>
            <a:prstGeom prst="rect">
              <a:avLst/>
            </a:prstGeom>
          </p:spPr>
        </p:pic>
        <p:pic>
          <p:nvPicPr>
            <p:cNvPr id="5" name="object 5"/>
            <p:cNvPicPr/>
            <p:nvPr/>
          </p:nvPicPr>
          <p:blipFill>
            <a:blip r:embed="rId2" cstate="print"/>
            <a:stretch>
              <a:fillRect/>
            </a:stretch>
          </p:blipFill>
          <p:spPr>
            <a:xfrm>
              <a:off x="3575303" y="1152144"/>
              <a:ext cx="1001268" cy="618374"/>
            </a:xfrm>
            <a:prstGeom prst="rect">
              <a:avLst/>
            </a:prstGeom>
          </p:spPr>
        </p:pic>
      </p:grpSp>
      <p:pic>
        <p:nvPicPr>
          <p:cNvPr id="6" name="object 6"/>
          <p:cNvPicPr/>
          <p:nvPr/>
        </p:nvPicPr>
        <p:blipFill>
          <a:blip r:embed="rId3" cstate="print"/>
          <a:stretch>
            <a:fillRect/>
          </a:stretch>
        </p:blipFill>
        <p:spPr>
          <a:xfrm>
            <a:off x="5152938" y="1744226"/>
            <a:ext cx="3013754" cy="907105"/>
          </a:xfrm>
          <a:prstGeom prst="rect">
            <a:avLst/>
          </a:prstGeom>
        </p:spPr>
      </p:pic>
      <p:pic>
        <p:nvPicPr>
          <p:cNvPr id="7" name="object 7"/>
          <p:cNvPicPr/>
          <p:nvPr/>
        </p:nvPicPr>
        <p:blipFill>
          <a:blip r:embed="rId4" cstate="print"/>
          <a:stretch>
            <a:fillRect/>
          </a:stretch>
        </p:blipFill>
        <p:spPr>
          <a:xfrm>
            <a:off x="1496766" y="2634664"/>
            <a:ext cx="3075234" cy="828527"/>
          </a:xfrm>
          <a:prstGeom prst="rect">
            <a:avLst/>
          </a:prstGeom>
        </p:spPr>
      </p:pic>
      <p:sp>
        <p:nvSpPr>
          <p:cNvPr id="8" name="object 8"/>
          <p:cNvSpPr txBox="1"/>
          <p:nvPr/>
        </p:nvSpPr>
        <p:spPr>
          <a:xfrm>
            <a:off x="3379510" y="5690506"/>
            <a:ext cx="3013755" cy="240450"/>
          </a:xfrm>
          <a:prstGeom prst="rect">
            <a:avLst/>
          </a:prstGeom>
        </p:spPr>
        <p:txBody>
          <a:bodyPr vert="horz" wrap="square" lIns="0" tIns="9525" rIns="0" bIns="0" rtlCol="0">
            <a:spAutoFit/>
          </a:bodyPr>
          <a:lstStyle/>
          <a:p>
            <a:pPr marL="9525">
              <a:spcBef>
                <a:spcPts val="75"/>
              </a:spcBef>
            </a:pPr>
            <a:r>
              <a:rPr sz="1500" b="1" spc="-8" dirty="0">
                <a:solidFill>
                  <a:srgbClr val="FF0000"/>
                </a:solidFill>
                <a:latin typeface="Calibri" panose="020F0502020204030204"/>
                <a:cs typeface="Calibri" panose="020F0502020204030204"/>
              </a:rPr>
              <a:t>ciphertext</a:t>
            </a:r>
            <a:r>
              <a:rPr sz="1500" b="1" spc="323" dirty="0">
                <a:solidFill>
                  <a:srgbClr val="FF0000"/>
                </a:solidFill>
                <a:latin typeface="Calibri" panose="020F0502020204030204"/>
                <a:cs typeface="Calibri" panose="020F0502020204030204"/>
              </a:rPr>
              <a:t> </a:t>
            </a:r>
            <a:r>
              <a:rPr sz="1500" b="1" dirty="0">
                <a:solidFill>
                  <a:srgbClr val="FF0000"/>
                </a:solidFill>
                <a:latin typeface="Calibri" panose="020F0502020204030204"/>
                <a:cs typeface="Calibri" panose="020F0502020204030204"/>
              </a:rPr>
              <a:t>=</a:t>
            </a:r>
            <a:r>
              <a:rPr sz="1500" b="1" spc="-8" dirty="0">
                <a:solidFill>
                  <a:srgbClr val="FF0000"/>
                </a:solidFill>
                <a:latin typeface="Calibri" panose="020F0502020204030204"/>
                <a:cs typeface="Calibri" panose="020F0502020204030204"/>
              </a:rPr>
              <a:t> </a:t>
            </a:r>
            <a:r>
              <a:rPr sz="1500" b="1" spc="-23" dirty="0">
                <a:solidFill>
                  <a:srgbClr val="FF0000"/>
                </a:solidFill>
                <a:latin typeface="Calibri" panose="020F0502020204030204"/>
                <a:cs typeface="Calibri" panose="020F0502020204030204"/>
              </a:rPr>
              <a:t>"APADJ</a:t>
            </a:r>
            <a:r>
              <a:rPr sz="1500" b="1" spc="-19" dirty="0">
                <a:solidFill>
                  <a:srgbClr val="FF0000"/>
                </a:solidFill>
                <a:latin typeface="Calibri" panose="020F0502020204030204"/>
                <a:cs typeface="Calibri" panose="020F0502020204030204"/>
              </a:rPr>
              <a:t> </a:t>
            </a:r>
            <a:r>
              <a:rPr sz="1500" b="1" spc="-11" dirty="0">
                <a:solidFill>
                  <a:srgbClr val="FF0000"/>
                </a:solidFill>
                <a:latin typeface="Calibri" panose="020F0502020204030204"/>
                <a:cs typeface="Calibri" panose="020F0502020204030204"/>
              </a:rPr>
              <a:t>TFTWLFJ".</a:t>
            </a:r>
            <a:endParaRPr sz="1500" dirty="0">
              <a:solidFill>
                <a:srgbClr val="FF0000"/>
              </a:solidFill>
              <a:latin typeface="Calibri" panose="020F0502020204030204"/>
              <a:cs typeface="Calibri" panose="020F0502020204030204"/>
            </a:endParaRPr>
          </a:p>
        </p:txBody>
      </p:sp>
      <p:sp>
        <p:nvSpPr>
          <p:cNvPr id="9" name="object 9"/>
          <p:cNvSpPr txBox="1"/>
          <p:nvPr/>
        </p:nvSpPr>
        <p:spPr>
          <a:xfrm>
            <a:off x="6299463" y="4197020"/>
            <a:ext cx="2766767" cy="1394613"/>
          </a:xfrm>
          <a:prstGeom prst="rect">
            <a:avLst/>
          </a:prstGeom>
        </p:spPr>
        <p:txBody>
          <a:bodyPr vert="horz" wrap="square" lIns="0" tIns="9525" rIns="0" bIns="0" rtlCol="0">
            <a:spAutoFit/>
          </a:bodyPr>
          <a:lstStyle/>
          <a:p>
            <a:pPr marL="9525">
              <a:spcBef>
                <a:spcPts val="75"/>
              </a:spcBef>
            </a:pPr>
            <a:r>
              <a:rPr b="1" dirty="0">
                <a:latin typeface="Bahnschrift" panose="020B0502040204020203" pitchFamily="34" charset="0"/>
                <a:cs typeface="Calibri" panose="020F0502020204030204"/>
              </a:rPr>
              <a:t>How</a:t>
            </a:r>
            <a:r>
              <a:rPr b="1" spc="-26"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to </a:t>
            </a:r>
            <a:r>
              <a:rPr b="1" spc="-4" dirty="0">
                <a:latin typeface="Bahnschrift" panose="020B0502040204020203" pitchFamily="34" charset="0"/>
                <a:cs typeface="Calibri" panose="020F0502020204030204"/>
              </a:rPr>
              <a:t>find</a:t>
            </a:r>
            <a:r>
              <a:rPr b="1" spc="-23"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275</a:t>
            </a:r>
            <a:r>
              <a:rPr b="1" spc="-19"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mod</a:t>
            </a:r>
            <a:r>
              <a:rPr b="1" spc="-30"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26?</a:t>
            </a:r>
            <a:endParaRPr dirty="0">
              <a:latin typeface="Bahnschrift" panose="020B0502040204020203" pitchFamily="34" charset="0"/>
              <a:cs typeface="Calibri" panose="020F0502020204030204"/>
            </a:endParaRPr>
          </a:p>
          <a:p>
            <a:pPr marL="9525"/>
            <a:r>
              <a:rPr b="1" spc="-4" dirty="0">
                <a:latin typeface="Bahnschrift" panose="020B0502040204020203" pitchFamily="34" charset="0"/>
                <a:cs typeface="Calibri" panose="020F0502020204030204"/>
              </a:rPr>
              <a:t>=275/26</a:t>
            </a:r>
            <a:endParaRPr dirty="0">
              <a:latin typeface="Bahnschrift" panose="020B0502040204020203" pitchFamily="34" charset="0"/>
              <a:cs typeface="Calibri" panose="020F0502020204030204"/>
            </a:endParaRPr>
          </a:p>
          <a:p>
            <a:pPr marL="9525"/>
            <a:r>
              <a:rPr b="1" spc="-4" dirty="0">
                <a:latin typeface="Bahnschrift" panose="020B0502040204020203" pitchFamily="34" charset="0"/>
                <a:cs typeface="Calibri" panose="020F0502020204030204"/>
              </a:rPr>
              <a:t>=10.5769</a:t>
            </a:r>
            <a:endParaRPr dirty="0">
              <a:latin typeface="Bahnschrift" panose="020B0502040204020203" pitchFamily="34" charset="0"/>
              <a:cs typeface="Calibri" panose="020F0502020204030204"/>
            </a:endParaRPr>
          </a:p>
          <a:p>
            <a:pPr marL="9525">
              <a:spcBef>
                <a:spcPts val="5"/>
              </a:spcBef>
            </a:pPr>
            <a:r>
              <a:rPr lang="en-US" b="1" spc="-4"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10.5769-10</a:t>
            </a:r>
            <a:endParaRPr dirty="0">
              <a:latin typeface="Bahnschrift" panose="020B0502040204020203" pitchFamily="34" charset="0"/>
              <a:cs typeface="Calibri" panose="020F0502020204030204"/>
            </a:endParaRPr>
          </a:p>
          <a:p>
            <a:pPr marL="9525"/>
            <a:r>
              <a:rPr lang="en-US" b="1" spc="-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0.5769x26=15</a:t>
            </a:r>
            <a:endParaRPr dirty="0">
              <a:latin typeface="Bahnschrift" panose="020B0502040204020203" pitchFamily="34" charset="0"/>
              <a:cs typeface="Calibri" panose="020F0502020204030204"/>
            </a:endParaRPr>
          </a:p>
        </p:txBody>
      </p:sp>
      <p:sp>
        <p:nvSpPr>
          <p:cNvPr id="14" name="object 2"/>
          <p:cNvSpPr txBox="1"/>
          <p:nvPr/>
        </p:nvSpPr>
        <p:spPr bwMode="auto">
          <a:xfrm>
            <a:off x="77107" y="152400"/>
            <a:ext cx="4709354"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Example-2</a:t>
            </a:r>
            <a:endParaRPr lang="en-US" sz="2700" dirty="0">
              <a:latin typeface="Bahnschrift" panose="020B0502040204020203"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ject 8"/>
          <p:cNvPicPr/>
          <p:nvPr/>
        </p:nvPicPr>
        <p:blipFill>
          <a:blip r:embed="rId1" cstate="print"/>
          <a:stretch>
            <a:fillRect/>
          </a:stretch>
        </p:blipFill>
        <p:spPr>
          <a:xfrm>
            <a:off x="77106" y="1691935"/>
            <a:ext cx="8908996" cy="736649"/>
          </a:xfrm>
          <a:prstGeom prst="rect">
            <a:avLst/>
          </a:prstGeom>
        </p:spPr>
      </p:pic>
      <p:pic>
        <p:nvPicPr>
          <p:cNvPr id="9" name="object 9"/>
          <p:cNvPicPr/>
          <p:nvPr/>
        </p:nvPicPr>
        <p:blipFill>
          <a:blip r:embed="rId2" cstate="print"/>
          <a:stretch>
            <a:fillRect/>
          </a:stretch>
        </p:blipFill>
        <p:spPr>
          <a:xfrm>
            <a:off x="77105" y="2482221"/>
            <a:ext cx="8908996" cy="736649"/>
          </a:xfrm>
          <a:prstGeom prst="rect">
            <a:avLst/>
          </a:prstGeom>
        </p:spPr>
      </p:pic>
      <p:pic>
        <p:nvPicPr>
          <p:cNvPr id="10" name="object 10"/>
          <p:cNvPicPr/>
          <p:nvPr/>
        </p:nvPicPr>
        <p:blipFill>
          <a:blip r:embed="rId3" cstate="print"/>
          <a:stretch>
            <a:fillRect/>
          </a:stretch>
        </p:blipFill>
        <p:spPr>
          <a:xfrm>
            <a:off x="63656" y="3333997"/>
            <a:ext cx="8958488" cy="728798"/>
          </a:xfrm>
          <a:prstGeom prst="rect">
            <a:avLst/>
          </a:prstGeom>
        </p:spPr>
      </p:pic>
      <p:grpSp>
        <p:nvGrpSpPr>
          <p:cNvPr id="11" name="object 11"/>
          <p:cNvGrpSpPr/>
          <p:nvPr/>
        </p:nvGrpSpPr>
        <p:grpSpPr>
          <a:xfrm>
            <a:off x="92756" y="4177921"/>
            <a:ext cx="8958488" cy="1267826"/>
            <a:chOff x="24383" y="5097779"/>
            <a:chExt cx="6954520" cy="1239520"/>
          </a:xfrm>
        </p:grpSpPr>
        <p:pic>
          <p:nvPicPr>
            <p:cNvPr id="12" name="object 12"/>
            <p:cNvPicPr/>
            <p:nvPr/>
          </p:nvPicPr>
          <p:blipFill>
            <a:blip r:embed="rId4" cstate="print"/>
            <a:stretch>
              <a:fillRect/>
            </a:stretch>
          </p:blipFill>
          <p:spPr>
            <a:xfrm>
              <a:off x="24383" y="5097779"/>
              <a:ext cx="6954011" cy="609600"/>
            </a:xfrm>
            <a:prstGeom prst="rect">
              <a:avLst/>
            </a:prstGeom>
          </p:spPr>
        </p:pic>
        <p:pic>
          <p:nvPicPr>
            <p:cNvPr id="13" name="object 13"/>
            <p:cNvPicPr/>
            <p:nvPr/>
          </p:nvPicPr>
          <p:blipFill>
            <a:blip r:embed="rId5" cstate="print"/>
            <a:stretch>
              <a:fillRect/>
            </a:stretch>
          </p:blipFill>
          <p:spPr>
            <a:xfrm>
              <a:off x="50291" y="5707379"/>
              <a:ext cx="6678168" cy="629411"/>
            </a:xfrm>
            <a:prstGeom prst="rect">
              <a:avLst/>
            </a:prstGeom>
          </p:spPr>
        </p:pic>
      </p:grpSp>
      <p:sp>
        <p:nvSpPr>
          <p:cNvPr id="14" name="object 14"/>
          <p:cNvSpPr txBox="1"/>
          <p:nvPr/>
        </p:nvSpPr>
        <p:spPr>
          <a:xfrm>
            <a:off x="3301555" y="5683301"/>
            <a:ext cx="2482691" cy="240450"/>
          </a:xfrm>
          <a:prstGeom prst="rect">
            <a:avLst/>
          </a:prstGeom>
        </p:spPr>
        <p:txBody>
          <a:bodyPr vert="horz" wrap="square" lIns="0" tIns="9525" rIns="0" bIns="0" rtlCol="0">
            <a:spAutoFit/>
          </a:bodyPr>
          <a:lstStyle/>
          <a:p>
            <a:pPr marL="9525">
              <a:spcBef>
                <a:spcPts val="75"/>
              </a:spcBef>
            </a:pPr>
            <a:r>
              <a:rPr sz="1500" b="1" spc="-8" dirty="0">
                <a:solidFill>
                  <a:srgbClr val="FFFFFF"/>
                </a:solidFill>
                <a:latin typeface="Calibri" panose="020F0502020204030204"/>
                <a:cs typeface="Calibri" panose="020F0502020204030204"/>
              </a:rPr>
              <a:t>ciphertext</a:t>
            </a:r>
            <a:r>
              <a:rPr sz="1500" b="1" spc="323" dirty="0">
                <a:solidFill>
                  <a:srgbClr val="FFFFFF"/>
                </a:solidFill>
                <a:latin typeface="Calibri" panose="020F0502020204030204"/>
                <a:cs typeface="Calibri" panose="020F0502020204030204"/>
              </a:rPr>
              <a:t> </a:t>
            </a:r>
            <a:r>
              <a:rPr sz="1500" b="1" dirty="0">
                <a:solidFill>
                  <a:srgbClr val="FFFFFF"/>
                </a:solidFill>
                <a:latin typeface="Calibri" panose="020F0502020204030204"/>
                <a:cs typeface="Calibri" panose="020F0502020204030204"/>
              </a:rPr>
              <a:t>=</a:t>
            </a:r>
            <a:r>
              <a:rPr sz="1500" b="1" spc="-8" dirty="0">
                <a:solidFill>
                  <a:srgbClr val="FFFFFF"/>
                </a:solidFill>
                <a:latin typeface="Calibri" panose="020F0502020204030204"/>
                <a:cs typeface="Calibri" panose="020F0502020204030204"/>
              </a:rPr>
              <a:t> </a:t>
            </a:r>
            <a:r>
              <a:rPr sz="1500" b="1" spc="-23" dirty="0">
                <a:solidFill>
                  <a:srgbClr val="FFFFFF"/>
                </a:solidFill>
                <a:latin typeface="Calibri" panose="020F0502020204030204"/>
                <a:cs typeface="Calibri" panose="020F0502020204030204"/>
              </a:rPr>
              <a:t>"APADJ</a:t>
            </a:r>
            <a:r>
              <a:rPr sz="1500" b="1" spc="-19" dirty="0">
                <a:solidFill>
                  <a:srgbClr val="FFFFFF"/>
                </a:solidFill>
                <a:latin typeface="Calibri" panose="020F0502020204030204"/>
                <a:cs typeface="Calibri" panose="020F0502020204030204"/>
              </a:rPr>
              <a:t> </a:t>
            </a:r>
            <a:r>
              <a:rPr sz="1500" b="1" spc="-11" dirty="0">
                <a:solidFill>
                  <a:srgbClr val="FFFFFF"/>
                </a:solidFill>
                <a:latin typeface="Calibri" panose="020F0502020204030204"/>
                <a:cs typeface="Calibri" panose="020F0502020204030204"/>
              </a:rPr>
              <a:t>TFTWLFJ".</a:t>
            </a:r>
            <a:endParaRPr sz="1500">
              <a:latin typeface="Calibri" panose="020F0502020204030204"/>
              <a:cs typeface="Calibri" panose="020F0502020204030204"/>
            </a:endParaRPr>
          </a:p>
        </p:txBody>
      </p:sp>
      <p:sp>
        <p:nvSpPr>
          <p:cNvPr id="16" name="object 2"/>
          <p:cNvSpPr txBox="1"/>
          <p:nvPr/>
        </p:nvSpPr>
        <p:spPr bwMode="auto">
          <a:xfrm>
            <a:off x="77107" y="228600"/>
            <a:ext cx="4709354"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Example-2</a:t>
            </a:r>
            <a:endParaRPr lang="en-US" sz="2700" dirty="0">
              <a:latin typeface="Bahnschrift" panose="020B0502040204020203"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1" cstate="print"/>
          <a:stretch>
            <a:fillRect/>
          </a:stretch>
        </p:blipFill>
        <p:spPr>
          <a:xfrm>
            <a:off x="205186" y="2678074"/>
            <a:ext cx="8731424" cy="2152574"/>
          </a:xfrm>
          <a:prstGeom prst="rect">
            <a:avLst/>
          </a:prstGeom>
        </p:spPr>
      </p:pic>
      <p:pic>
        <p:nvPicPr>
          <p:cNvPr id="5" name="object 5"/>
          <p:cNvPicPr/>
          <p:nvPr/>
        </p:nvPicPr>
        <p:blipFill>
          <a:blip r:embed="rId2" cstate="print"/>
          <a:stretch>
            <a:fillRect/>
          </a:stretch>
        </p:blipFill>
        <p:spPr>
          <a:xfrm>
            <a:off x="5029200" y="152400"/>
            <a:ext cx="3811322" cy="781046"/>
          </a:xfrm>
          <a:prstGeom prst="rect">
            <a:avLst/>
          </a:prstGeom>
        </p:spPr>
      </p:pic>
      <p:sp>
        <p:nvSpPr>
          <p:cNvPr id="7" name="object 2"/>
          <p:cNvSpPr txBox="1"/>
          <p:nvPr/>
        </p:nvSpPr>
        <p:spPr bwMode="auto">
          <a:xfrm>
            <a:off x="0" y="152400"/>
            <a:ext cx="5352734" cy="932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3000" dirty="0">
                <a:latin typeface="Bahnschrift" panose="020B0502040204020203" pitchFamily="34" charset="0"/>
              </a:rPr>
              <a:t>Hill Cipher – Encryption </a:t>
            </a:r>
            <a:endParaRPr lang="en-US" sz="3000" dirty="0">
              <a:latin typeface="Bahnschrift" panose="020B0502040204020203" pitchFamily="34" charset="0"/>
            </a:endParaRPr>
          </a:p>
          <a:p>
            <a:pPr marL="9525"/>
            <a:r>
              <a:rPr lang="en-US" sz="3000" dirty="0">
                <a:latin typeface="Bahnschrift" panose="020B0502040204020203" pitchFamily="34" charset="0"/>
              </a:rPr>
              <a:t>Example-3</a:t>
            </a:r>
            <a:endParaRPr lang="en-US" sz="3000" dirty="0">
              <a:latin typeface="Bahnschrift" panose="020B0502040204020203" pitchFamily="34" charset="0"/>
            </a:endParaRPr>
          </a:p>
        </p:txBody>
      </p:sp>
      <p:sp>
        <p:nvSpPr>
          <p:cNvPr id="8" name="object 3"/>
          <p:cNvSpPr txBox="1"/>
          <p:nvPr/>
        </p:nvSpPr>
        <p:spPr>
          <a:xfrm>
            <a:off x="77106" y="1664970"/>
            <a:ext cx="8993837" cy="840615"/>
          </a:xfrm>
          <a:prstGeom prst="rect">
            <a:avLst/>
          </a:prstGeom>
        </p:spPr>
        <p:txBody>
          <a:bodyPr vert="horz" wrap="square" lIns="0" tIns="9525" rIns="0" bIns="0" rtlCol="0">
            <a:spAutoFit/>
          </a:bodyPr>
          <a:lstStyle/>
          <a:p>
            <a:pPr marL="9525"/>
            <a:r>
              <a:rPr b="1" spc="-4" dirty="0">
                <a:latin typeface="Bahnschrift" panose="020B0502040204020203" pitchFamily="34" charset="0"/>
                <a:cs typeface="Calibri" panose="020F0502020204030204"/>
              </a:rPr>
              <a:t>Example:</a:t>
            </a:r>
            <a:endParaRPr dirty="0">
              <a:latin typeface="Bahnschrift" panose="020B0502040204020203" pitchFamily="34" charset="0"/>
              <a:cs typeface="Calibri" panose="020F0502020204030204"/>
            </a:endParaRPr>
          </a:p>
          <a:p>
            <a:pPr marL="9525"/>
            <a:r>
              <a:rPr b="1" spc="-11" dirty="0">
                <a:latin typeface="Bahnschrift" panose="020B0502040204020203" pitchFamily="34" charset="0"/>
                <a:cs typeface="Calibri" panose="020F0502020204030204"/>
              </a:rPr>
              <a:t>Key=</a:t>
            </a:r>
            <a:r>
              <a:rPr b="1" spc="-38" dirty="0">
                <a:latin typeface="Bahnschrift" panose="020B0502040204020203" pitchFamily="34" charset="0"/>
                <a:cs typeface="Calibri" panose="020F0502020204030204"/>
              </a:rPr>
              <a:t> </a:t>
            </a:r>
            <a:r>
              <a:rPr lang="en-US" b="1" dirty="0">
                <a:latin typeface="Bahnschrift" panose="020B0502040204020203" pitchFamily="34" charset="0"/>
                <a:cs typeface="Calibri" panose="020F0502020204030204"/>
              </a:rPr>
              <a:t>CDDG</a:t>
            </a:r>
            <a:endParaRPr dirty="0">
              <a:latin typeface="Bahnschrift" panose="020B0502040204020203" pitchFamily="34" charset="0"/>
              <a:cs typeface="Calibri" panose="020F0502020204030204"/>
            </a:endParaRPr>
          </a:p>
          <a:p>
            <a:pPr marL="9525"/>
            <a:r>
              <a:rPr b="1" spc="-8" dirty="0">
                <a:latin typeface="Bahnschrift" panose="020B0502040204020203" pitchFamily="34" charset="0"/>
                <a:cs typeface="Calibri" panose="020F0502020204030204"/>
              </a:rPr>
              <a:t>Plaintext=</a:t>
            </a:r>
            <a:r>
              <a:rPr lang="en-US" b="1" spc="-8" dirty="0">
                <a:latin typeface="Bahnschrift" panose="020B0502040204020203" pitchFamily="34" charset="0"/>
                <a:cs typeface="Calibri" panose="020F0502020204030204"/>
              </a:rPr>
              <a:t>ATTACK</a:t>
            </a:r>
            <a:endParaRPr dirty="0">
              <a:latin typeface="Bahnschrift" panose="020B0502040204020203" pitchFamily="34" charset="0"/>
              <a:cs typeface="Calibri" panose="020F050202020403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13122" y="1755153"/>
            <a:ext cx="4517796" cy="3666454"/>
            <a:chOff x="767877" y="1269218"/>
            <a:chExt cx="4761865" cy="5069205"/>
          </a:xfrm>
        </p:grpSpPr>
        <p:pic>
          <p:nvPicPr>
            <p:cNvPr id="4" name="object 4"/>
            <p:cNvPicPr/>
            <p:nvPr/>
          </p:nvPicPr>
          <p:blipFill>
            <a:blip r:embed="rId1" cstate="print"/>
            <a:stretch>
              <a:fillRect/>
            </a:stretch>
          </p:blipFill>
          <p:spPr>
            <a:xfrm>
              <a:off x="767877" y="1269218"/>
              <a:ext cx="4761522" cy="4277461"/>
            </a:xfrm>
            <a:prstGeom prst="rect">
              <a:avLst/>
            </a:prstGeom>
          </p:spPr>
        </p:pic>
        <p:pic>
          <p:nvPicPr>
            <p:cNvPr id="5" name="object 5"/>
            <p:cNvPicPr/>
            <p:nvPr/>
          </p:nvPicPr>
          <p:blipFill>
            <a:blip r:embed="rId2" cstate="print"/>
            <a:stretch>
              <a:fillRect/>
            </a:stretch>
          </p:blipFill>
          <p:spPr>
            <a:xfrm>
              <a:off x="1688591" y="5576315"/>
              <a:ext cx="1114044" cy="762000"/>
            </a:xfrm>
            <a:prstGeom prst="rect">
              <a:avLst/>
            </a:prstGeom>
          </p:spPr>
        </p:pic>
        <p:sp>
          <p:nvSpPr>
            <p:cNvPr id="6" name="object 6"/>
            <p:cNvSpPr/>
            <p:nvPr/>
          </p:nvSpPr>
          <p:spPr>
            <a:xfrm>
              <a:off x="3168395" y="5835396"/>
              <a:ext cx="489584" cy="323215"/>
            </a:xfrm>
            <a:custGeom>
              <a:avLst/>
              <a:gdLst/>
              <a:ahLst/>
              <a:cxnLst/>
              <a:rect l="l" t="t" r="r" b="b"/>
              <a:pathLst>
                <a:path w="489585" h="323214">
                  <a:moveTo>
                    <a:pt x="327659" y="0"/>
                  </a:moveTo>
                  <a:lnTo>
                    <a:pt x="327659" y="80771"/>
                  </a:lnTo>
                  <a:lnTo>
                    <a:pt x="0" y="80771"/>
                  </a:lnTo>
                  <a:lnTo>
                    <a:pt x="0" y="242315"/>
                  </a:lnTo>
                  <a:lnTo>
                    <a:pt x="327659" y="242315"/>
                  </a:lnTo>
                  <a:lnTo>
                    <a:pt x="327659" y="323087"/>
                  </a:lnTo>
                  <a:lnTo>
                    <a:pt x="489204" y="161543"/>
                  </a:lnTo>
                  <a:lnTo>
                    <a:pt x="327659" y="0"/>
                  </a:lnTo>
                  <a:close/>
                </a:path>
              </a:pathLst>
            </a:custGeom>
            <a:solidFill>
              <a:srgbClr val="E38312"/>
            </a:solidFill>
          </p:spPr>
          <p:txBody>
            <a:bodyPr wrap="square" lIns="0" tIns="0" rIns="0" bIns="0" rtlCol="0"/>
            <a:lstStyle/>
            <a:p>
              <a:endParaRPr sz="1350"/>
            </a:p>
          </p:txBody>
        </p:sp>
        <p:sp>
          <p:nvSpPr>
            <p:cNvPr id="7" name="object 7"/>
            <p:cNvSpPr/>
            <p:nvPr/>
          </p:nvSpPr>
          <p:spPr>
            <a:xfrm>
              <a:off x="3168395" y="5835396"/>
              <a:ext cx="489584" cy="323215"/>
            </a:xfrm>
            <a:custGeom>
              <a:avLst/>
              <a:gdLst/>
              <a:ahLst/>
              <a:cxnLst/>
              <a:rect l="l" t="t" r="r" b="b"/>
              <a:pathLst>
                <a:path w="489585" h="323214">
                  <a:moveTo>
                    <a:pt x="0" y="80771"/>
                  </a:moveTo>
                  <a:lnTo>
                    <a:pt x="327659" y="80771"/>
                  </a:lnTo>
                  <a:lnTo>
                    <a:pt x="327659" y="0"/>
                  </a:lnTo>
                  <a:lnTo>
                    <a:pt x="489204" y="161543"/>
                  </a:lnTo>
                  <a:lnTo>
                    <a:pt x="327659" y="323087"/>
                  </a:lnTo>
                  <a:lnTo>
                    <a:pt x="327659" y="242315"/>
                  </a:lnTo>
                  <a:lnTo>
                    <a:pt x="0" y="242315"/>
                  </a:lnTo>
                  <a:lnTo>
                    <a:pt x="0" y="80771"/>
                  </a:lnTo>
                  <a:close/>
                </a:path>
              </a:pathLst>
            </a:custGeom>
            <a:ln w="15240">
              <a:solidFill>
                <a:srgbClr val="A75F09"/>
              </a:solidFill>
            </a:ln>
          </p:spPr>
          <p:txBody>
            <a:bodyPr wrap="square" lIns="0" tIns="0" rIns="0" bIns="0" rtlCol="0"/>
            <a:lstStyle/>
            <a:p>
              <a:endParaRPr sz="1350"/>
            </a:p>
          </p:txBody>
        </p:sp>
        <p:pic>
          <p:nvPicPr>
            <p:cNvPr id="8" name="object 8"/>
            <p:cNvPicPr/>
            <p:nvPr/>
          </p:nvPicPr>
          <p:blipFill>
            <a:blip r:embed="rId3" cstate="print"/>
            <a:stretch>
              <a:fillRect/>
            </a:stretch>
          </p:blipFill>
          <p:spPr>
            <a:xfrm>
              <a:off x="3898174" y="5858419"/>
              <a:ext cx="574765" cy="286729"/>
            </a:xfrm>
            <a:prstGeom prst="rect">
              <a:avLst/>
            </a:prstGeom>
          </p:spPr>
        </p:pic>
      </p:grpSp>
      <p:sp>
        <p:nvSpPr>
          <p:cNvPr id="10" name="object 2"/>
          <p:cNvSpPr txBox="1"/>
          <p:nvPr/>
        </p:nvSpPr>
        <p:spPr bwMode="auto">
          <a:xfrm>
            <a:off x="0" y="152400"/>
            <a:ext cx="5290050"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Example-3</a:t>
            </a:r>
            <a:endParaRPr lang="en-US" sz="2700" dirty="0">
              <a:latin typeface="Bahnschrift" panose="020B0502040204020203"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p:cNvSpPr txBox="1"/>
          <p:nvPr/>
        </p:nvSpPr>
        <p:spPr bwMode="auto">
          <a:xfrm>
            <a:off x="70701" y="2286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Example-3</a:t>
            </a:r>
            <a:endParaRPr lang="en-US" sz="2700" dirty="0">
              <a:latin typeface="Bahnschrift" panose="020B0502040204020203" pitchFamily="34" charset="0"/>
            </a:endParaRPr>
          </a:p>
        </p:txBody>
      </p:sp>
      <p:pic>
        <p:nvPicPr>
          <p:cNvPr id="9" name="object 6"/>
          <p:cNvPicPr/>
          <p:nvPr/>
        </p:nvPicPr>
        <p:blipFill>
          <a:blip r:embed="rId1" cstate="print"/>
          <a:stretch>
            <a:fillRect/>
          </a:stretch>
        </p:blipFill>
        <p:spPr>
          <a:xfrm>
            <a:off x="141403" y="1750204"/>
            <a:ext cx="4645058" cy="37521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2"/>
          <p:cNvSpPr txBox="1"/>
          <p:nvPr/>
        </p:nvSpPr>
        <p:spPr bwMode="auto">
          <a:xfrm>
            <a:off x="70701" y="2286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a:p>
            <a:pPr marL="9525"/>
            <a:r>
              <a:rPr lang="en-US" sz="2700" dirty="0">
                <a:latin typeface="Bahnschrift" panose="020B0502040204020203" pitchFamily="34" charset="0"/>
              </a:rPr>
              <a:t>Example-3</a:t>
            </a:r>
            <a:endParaRPr lang="en-US" sz="2700" dirty="0">
              <a:latin typeface="Bahnschrift" panose="020B0502040204020203" pitchFamily="34" charset="0"/>
            </a:endParaRPr>
          </a:p>
        </p:txBody>
      </p:sp>
      <p:pic>
        <p:nvPicPr>
          <p:cNvPr id="3" name="Picture 2"/>
          <p:cNvPicPr>
            <a:picLocks noChangeAspect="1"/>
          </p:cNvPicPr>
          <p:nvPr/>
        </p:nvPicPr>
        <p:blipFill>
          <a:blip r:embed="rId1"/>
          <a:stretch>
            <a:fillRect/>
          </a:stretch>
        </p:blipFill>
        <p:spPr>
          <a:xfrm>
            <a:off x="3743709" y="857250"/>
            <a:ext cx="5400291" cy="50881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Classical Encryption Techniques</a:t>
            </a:r>
            <a:endParaRPr lang="en-IN" dirty="0"/>
          </a:p>
        </p:txBody>
      </p:sp>
      <p:sp>
        <p:nvSpPr>
          <p:cNvPr id="3" name="Content Placeholder 2"/>
          <p:cNvSpPr>
            <a:spLocks noGrp="1"/>
          </p:cNvSpPr>
          <p:nvPr>
            <p:ph idx="1"/>
          </p:nvPr>
        </p:nvSpPr>
        <p:spPr/>
        <p:txBody>
          <a:bodyPr/>
          <a:lstStyle/>
          <a:p>
            <a:pPr algn="just"/>
            <a:r>
              <a:rPr lang="en-IN" sz="2000" dirty="0">
                <a:latin typeface="Times New Roman" panose="02020603050405020304" pitchFamily="18" charset="0"/>
                <a:cs typeface="Times New Roman" panose="02020603050405020304" pitchFamily="18" charset="0"/>
              </a:rPr>
              <a:t>A symmetric encryption model has five ingredients.</a:t>
            </a:r>
            <a:endParaRPr lang="en-IN" sz="20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Plaintext</a:t>
            </a:r>
            <a:endParaRPr lang="en-IN" sz="16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Encryption algorithm</a:t>
            </a:r>
            <a:endParaRPr lang="en-IN" sz="16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Secret key</a:t>
            </a:r>
            <a:endParaRPr lang="en-IN" sz="16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Ciphertext</a:t>
            </a:r>
            <a:endParaRPr lang="en-IN" sz="1600" dirty="0">
              <a:latin typeface="Times New Roman" panose="02020603050405020304" pitchFamily="18" charset="0"/>
              <a:cs typeface="Times New Roman" panose="02020603050405020304" pitchFamily="18" charset="0"/>
            </a:endParaRPr>
          </a:p>
          <a:p>
            <a:pPr lvl="1" algn="just"/>
            <a:r>
              <a:rPr lang="en-IN" sz="1600" dirty="0">
                <a:latin typeface="Times New Roman" panose="02020603050405020304" pitchFamily="18" charset="0"/>
                <a:cs typeface="Times New Roman" panose="02020603050405020304" pitchFamily="18" charset="0"/>
              </a:rPr>
              <a:t>Decryption algorithm</a:t>
            </a: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7" name="Picture 6"/>
          <p:cNvPicPr>
            <a:picLocks noChangeAspect="1"/>
          </p:cNvPicPr>
          <p:nvPr/>
        </p:nvPicPr>
        <p:blipFill>
          <a:blip r:embed="rId1"/>
          <a:stretch>
            <a:fillRect/>
          </a:stretch>
        </p:blipFill>
        <p:spPr>
          <a:xfrm>
            <a:off x="762000" y="3165963"/>
            <a:ext cx="7543800" cy="258127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latin typeface="Bahnschrift" panose="020B0502040204020203" pitchFamily="34" charset="0"/>
              </a:rPr>
              <a:t>Hill Cipher – Encryption </a:t>
            </a:r>
            <a:endParaRPr lang="en-IN" dirty="0"/>
          </a:p>
        </p:txBody>
      </p:sp>
      <p:sp>
        <p:nvSpPr>
          <p:cNvPr id="3" name="Content Placeholder 2"/>
          <p:cNvSpPr>
            <a:spLocks noGrp="1"/>
          </p:cNvSpPr>
          <p:nvPr>
            <p:ph idx="1"/>
          </p:nvPr>
        </p:nvSpPr>
        <p:spPr/>
        <p:txBody>
          <a:bodyPr/>
          <a:lstStyle/>
          <a:p>
            <a:r>
              <a:rPr lang="en-US" sz="2800" dirty="0">
                <a:solidFill>
                  <a:srgbClr val="273239"/>
                </a:solidFill>
                <a:latin typeface="Times New Roman" panose="02020603050405020304" pitchFamily="18" charset="0"/>
                <a:cs typeface="Times New Roman" panose="02020603050405020304" pitchFamily="18" charset="0"/>
              </a:rPr>
              <a:t>T</a:t>
            </a:r>
            <a:r>
              <a:rPr lang="en-US" sz="2800" b="0" i="0" dirty="0">
                <a:solidFill>
                  <a:srgbClr val="273239"/>
                </a:solidFill>
                <a:effectLst/>
                <a:latin typeface="Times New Roman" panose="02020603050405020304" pitchFamily="18" charset="0"/>
                <a:cs typeface="Times New Roman" panose="02020603050405020304" pitchFamily="18" charset="0"/>
              </a:rPr>
              <a:t>o encrypt the message ‘ACT’ (n=3).The key is ‘GYBNQKURP’ which can be written as the </a:t>
            </a:r>
            <a:r>
              <a:rPr lang="en-US" sz="2800" b="0" i="0" dirty="0" err="1">
                <a:solidFill>
                  <a:srgbClr val="273239"/>
                </a:solidFill>
                <a:effectLst/>
                <a:latin typeface="Times New Roman" panose="02020603050405020304" pitchFamily="18" charset="0"/>
                <a:cs typeface="Times New Roman" panose="02020603050405020304" pitchFamily="18" charset="0"/>
              </a:rPr>
              <a:t>nxn</a:t>
            </a:r>
            <a:r>
              <a:rPr lang="en-US" sz="2800" b="0" i="0" dirty="0">
                <a:solidFill>
                  <a:srgbClr val="273239"/>
                </a:solidFill>
                <a:effectLst/>
                <a:latin typeface="Times New Roman" panose="02020603050405020304" pitchFamily="18" charset="0"/>
                <a:cs typeface="Times New Roman" panose="02020603050405020304" pitchFamily="18" charset="0"/>
              </a:rPr>
              <a:t> matrix: </a:t>
            </a:r>
            <a:endParaRPr lang="en-IN" sz="2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6" name="object 33"/>
          <p:cNvPicPr/>
          <p:nvPr/>
        </p:nvPicPr>
        <p:blipFill>
          <a:blip r:embed="rId1" cstate="print"/>
          <a:stretch>
            <a:fillRect/>
          </a:stretch>
        </p:blipFill>
        <p:spPr>
          <a:xfrm>
            <a:off x="4572000" y="0"/>
            <a:ext cx="4483544" cy="1131569"/>
          </a:xfrm>
          <a:prstGeom prst="rect">
            <a:avLst/>
          </a:prstGeom>
        </p:spPr>
      </p:pic>
      <p:pic>
        <p:nvPicPr>
          <p:cNvPr id="1026" name="Picture 2" descr="Cipherk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1" y="2524124"/>
            <a:ext cx="2928938" cy="2124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r>
              <a:rPr lang="en-US" b="0" i="0" dirty="0">
                <a:solidFill>
                  <a:srgbClr val="273239"/>
                </a:solidFill>
                <a:effectLst/>
                <a:latin typeface="Times New Roman" panose="02020603050405020304" pitchFamily="18" charset="0"/>
                <a:cs typeface="Times New Roman" panose="02020603050405020304" pitchFamily="18" charset="0"/>
              </a:rPr>
              <a:t>The message ‘ACT’ is written as vector: </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2050" name="Picture 2" descr="message vecto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71800" y="2438400"/>
            <a:ext cx="1657350" cy="1900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0" dirty="0">
                <a:solidFill>
                  <a:srgbClr val="273239"/>
                </a:solidFill>
                <a:effectLst/>
                <a:latin typeface="Times New Roman" panose="02020603050405020304" pitchFamily="18" charset="0"/>
                <a:cs typeface="Times New Roman" panose="02020603050405020304" pitchFamily="18" charset="0"/>
              </a:rPr>
              <a:t>The enciphered vector is given as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US" b="0" i="0" dirty="0">
                <a:solidFill>
                  <a:srgbClr val="273239"/>
                </a:solidFill>
                <a:effectLst/>
                <a:latin typeface="Times New Roman" panose="02020603050405020304" pitchFamily="18" charset="0"/>
                <a:cs typeface="Times New Roman" panose="02020603050405020304" pitchFamily="18" charset="0"/>
              </a:rPr>
              <a:t>which corresponds to ciphertext of ‘POH’</a:t>
            </a:r>
            <a:endParaRPr lang="en-IN"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a:t>CSE-367 Data Visualization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pic>
        <p:nvPicPr>
          <p:cNvPr id="3074" name="Picture 2" descr="enciphered vector"/>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6338" y="2133600"/>
            <a:ext cx="6791325" cy="2438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0701" y="1664970"/>
            <a:ext cx="9073299" cy="2687274"/>
          </a:xfrm>
          <a:prstGeom prst="rect">
            <a:avLst/>
          </a:prstGeom>
        </p:spPr>
        <p:txBody>
          <a:bodyPr vert="horz" wrap="square" lIns="0" tIns="9525" rIns="0" bIns="0" rtlCol="0">
            <a:spAutoFit/>
          </a:bodyPr>
          <a:lstStyle/>
          <a:p>
            <a:pPr marL="266700" indent="-257810">
              <a:spcBef>
                <a:spcPts val="75"/>
              </a:spcBef>
              <a:buFont typeface="Wingdings" panose="05000000000000000000"/>
              <a:buChar char=""/>
              <a:tabLst>
                <a:tab pos="266700" algn="l"/>
                <a:tab pos="266700" algn="l"/>
              </a:tabLst>
            </a:pPr>
            <a:r>
              <a:rPr sz="2100" dirty="0">
                <a:latin typeface="Bahnschrift" panose="020B0502040204020203" pitchFamily="34" charset="0"/>
                <a:cs typeface="Calibri" panose="020F0502020204030204"/>
              </a:rPr>
              <a:t>Encrypting</a:t>
            </a:r>
            <a:r>
              <a:rPr sz="2100" spc="-34"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with</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the</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Hill </a:t>
            </a:r>
            <a:r>
              <a:rPr sz="2100" dirty="0">
                <a:latin typeface="Bahnschrift" panose="020B0502040204020203" pitchFamily="34" charset="0"/>
                <a:cs typeface="Calibri" panose="020F0502020204030204"/>
              </a:rPr>
              <a:t>cipher</a:t>
            </a:r>
            <a:r>
              <a:rPr sz="2100" spc="-11"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is</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built</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on</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the</a:t>
            </a:r>
            <a:r>
              <a:rPr sz="2100" spc="-4"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following operation:</a:t>
            </a:r>
            <a:endParaRPr sz="2100" dirty="0">
              <a:latin typeface="Bahnschrift" panose="020B0502040204020203" pitchFamily="34" charset="0"/>
              <a:cs typeface="Calibri" panose="020F0502020204030204"/>
            </a:endParaRPr>
          </a:p>
          <a:p>
            <a:pPr marL="1775460"/>
            <a:r>
              <a:rPr sz="2100" b="1" dirty="0">
                <a:latin typeface="Bahnschrift" panose="020B0502040204020203" pitchFamily="34" charset="0"/>
                <a:cs typeface="Calibri" panose="020F0502020204030204"/>
              </a:rPr>
              <a:t>C</a:t>
            </a:r>
            <a:r>
              <a:rPr sz="2100" b="1" spc="-19"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a:t>
            </a:r>
            <a:r>
              <a:rPr sz="2100" b="1" spc="-1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(K*P)</a:t>
            </a:r>
            <a:r>
              <a:rPr sz="2100" b="1" spc="-15"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mod</a:t>
            </a:r>
            <a:r>
              <a:rPr sz="2100" b="1" spc="-26"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26</a:t>
            </a:r>
            <a:endParaRPr sz="2100" dirty="0">
              <a:latin typeface="Bahnschrift" panose="020B0502040204020203" pitchFamily="34" charset="0"/>
              <a:cs typeface="Calibri" panose="020F0502020204030204"/>
            </a:endParaRPr>
          </a:p>
          <a:p>
            <a:pPr marL="266700" indent="-257810">
              <a:buFont typeface="Wingdings" panose="05000000000000000000"/>
              <a:buChar char=""/>
              <a:tabLst>
                <a:tab pos="266700" algn="l"/>
                <a:tab pos="266700" algn="l"/>
              </a:tabLst>
            </a:pPr>
            <a:r>
              <a:rPr sz="2100" spc="-8" dirty="0">
                <a:latin typeface="Bahnschrift" panose="020B0502040204020203" pitchFamily="34" charset="0"/>
                <a:cs typeface="Calibri" panose="020F0502020204030204"/>
              </a:rPr>
              <a:t>Where</a:t>
            </a:r>
            <a:r>
              <a:rPr sz="2100" dirty="0">
                <a:latin typeface="Bahnschrift" panose="020B0502040204020203" pitchFamily="34" charset="0"/>
                <a:cs typeface="Calibri" panose="020F0502020204030204"/>
              </a:rPr>
              <a:t> K</a:t>
            </a:r>
            <a:r>
              <a:rPr sz="2100" spc="-4"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is</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our </a:t>
            </a:r>
            <a:r>
              <a:rPr sz="2100" spc="-19" dirty="0">
                <a:latin typeface="Bahnschrift" panose="020B0502040204020203" pitchFamily="34" charset="0"/>
                <a:cs typeface="Calibri" panose="020F0502020204030204"/>
              </a:rPr>
              <a:t>key</a:t>
            </a:r>
            <a:r>
              <a:rPr sz="2100" spc="-23"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matrix</a:t>
            </a:r>
            <a:r>
              <a:rPr sz="2100" spc="-15"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and</a:t>
            </a:r>
            <a:r>
              <a:rPr sz="2100" spc="-4"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P</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is</a:t>
            </a:r>
            <a:r>
              <a:rPr sz="2100" spc="-4"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the </a:t>
            </a:r>
            <a:r>
              <a:rPr sz="2100" spc="-11" dirty="0">
                <a:latin typeface="Bahnschrift" panose="020B0502040204020203" pitchFamily="34" charset="0"/>
                <a:cs typeface="Calibri" panose="020F0502020204030204"/>
              </a:rPr>
              <a:t>plaintext</a:t>
            </a:r>
            <a:r>
              <a:rPr sz="2100" spc="-15"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in</a:t>
            </a:r>
            <a:r>
              <a:rPr sz="2100" spc="-11"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vector</a:t>
            </a:r>
            <a:r>
              <a:rPr sz="2100" spc="-4" dirty="0">
                <a:latin typeface="Bahnschrift" panose="020B0502040204020203" pitchFamily="34" charset="0"/>
                <a:cs typeface="Calibri" panose="020F0502020204030204"/>
              </a:rPr>
              <a:t> </a:t>
            </a:r>
            <a:r>
              <a:rPr sz="2100" spc="-11" dirty="0">
                <a:latin typeface="Bahnschrift" panose="020B0502040204020203" pitchFamily="34" charset="0"/>
                <a:cs typeface="Calibri" panose="020F0502020204030204"/>
              </a:rPr>
              <a:t>form.</a:t>
            </a:r>
            <a:endParaRPr sz="2100" dirty="0">
              <a:latin typeface="Bahnschrift" panose="020B0502040204020203" pitchFamily="34" charset="0"/>
              <a:cs typeface="Calibri" panose="020F0502020204030204"/>
            </a:endParaRPr>
          </a:p>
          <a:p>
            <a:pPr marL="266700" marR="3810" indent="-257810">
              <a:buFont typeface="Wingdings" panose="05000000000000000000"/>
              <a:buChar char=""/>
              <a:tabLst>
                <a:tab pos="266700" algn="l"/>
                <a:tab pos="266700" algn="l"/>
                <a:tab pos="1014095" algn="l"/>
                <a:tab pos="2191385" algn="l"/>
                <a:tab pos="2841625" algn="l"/>
                <a:tab pos="3336925" algn="l"/>
                <a:tab pos="4013835" algn="l"/>
                <a:tab pos="5006975" algn="l"/>
                <a:tab pos="5455285" algn="l"/>
              </a:tabLst>
            </a:pPr>
            <a:r>
              <a:rPr sz="2100" dirty="0">
                <a:latin typeface="Bahnschrift" panose="020B0502040204020203" pitchFamily="34" charset="0"/>
                <a:cs typeface="Calibri" panose="020F0502020204030204"/>
              </a:rPr>
              <a:t>M</a:t>
            </a:r>
            <a:r>
              <a:rPr sz="2100" spc="-19" dirty="0">
                <a:latin typeface="Bahnschrift" panose="020B0502040204020203" pitchFamily="34" charset="0"/>
                <a:cs typeface="Calibri" panose="020F0502020204030204"/>
              </a:rPr>
              <a:t>a</a:t>
            </a:r>
            <a:r>
              <a:rPr sz="2100" dirty="0">
                <a:latin typeface="Bahnschrift" panose="020B0502040204020203" pitchFamily="34" charset="0"/>
                <a:cs typeface="Calibri" panose="020F0502020204030204"/>
              </a:rPr>
              <a:t>trix</a:t>
            </a:r>
            <a:r>
              <a:rPr lang="en-US" sz="2100"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mu</a:t>
            </a:r>
            <a:r>
              <a:rPr sz="2100" spc="-8" dirty="0">
                <a:latin typeface="Bahnschrift" panose="020B0502040204020203" pitchFamily="34" charset="0"/>
                <a:cs typeface="Calibri" panose="020F0502020204030204"/>
              </a:rPr>
              <a:t>l</a:t>
            </a:r>
            <a:r>
              <a:rPr sz="2100" dirty="0">
                <a:latin typeface="Bahnschrift" panose="020B0502040204020203" pitchFamily="34" charset="0"/>
                <a:cs typeface="Calibri" panose="020F0502020204030204"/>
              </a:rPr>
              <a:t>tiplying</a:t>
            </a:r>
            <a:r>
              <a:rPr lang="en-US" sz="2100"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th</a:t>
            </a:r>
            <a:r>
              <a:rPr sz="2100" spc="-8" dirty="0">
                <a:latin typeface="Bahnschrift" panose="020B0502040204020203" pitchFamily="34" charset="0"/>
                <a:cs typeface="Calibri" panose="020F0502020204030204"/>
              </a:rPr>
              <a:t>e</a:t>
            </a:r>
            <a:r>
              <a:rPr sz="2100" spc="-4" dirty="0">
                <a:latin typeface="Bahnschrift" panose="020B0502040204020203" pitchFamily="34" charset="0"/>
                <a:cs typeface="Calibri" panose="020F0502020204030204"/>
              </a:rPr>
              <a:t>s</a:t>
            </a:r>
            <a:r>
              <a:rPr sz="2100" dirty="0">
                <a:latin typeface="Bahnschrift" panose="020B0502040204020203" pitchFamily="34" charset="0"/>
                <a:cs typeface="Calibri" panose="020F0502020204030204"/>
              </a:rPr>
              <a:t>e</a:t>
            </a:r>
            <a:r>
              <a:rPr lang="en-US" sz="2100"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t</a:t>
            </a:r>
            <a:r>
              <a:rPr sz="2100" spc="-19" dirty="0">
                <a:latin typeface="Bahnschrift" panose="020B0502040204020203" pitchFamily="34" charset="0"/>
                <a:cs typeface="Calibri" panose="020F0502020204030204"/>
              </a:rPr>
              <a:t>w</a:t>
            </a:r>
            <a:r>
              <a:rPr sz="2100" dirty="0">
                <a:latin typeface="Bahnschrift" panose="020B0502040204020203" pitchFamily="34" charset="0"/>
                <a:cs typeface="Calibri" panose="020F0502020204030204"/>
              </a:rPr>
              <a:t>o</a:t>
            </a:r>
            <a:r>
              <a:rPr lang="en-US" sz="2100" dirty="0">
                <a:latin typeface="Bahnschrift" panose="020B0502040204020203" pitchFamily="34" charset="0"/>
                <a:cs typeface="Calibri" panose="020F0502020204030204"/>
              </a:rPr>
              <a:t> </a:t>
            </a:r>
            <a:r>
              <a:rPr sz="2100" spc="-19" dirty="0">
                <a:latin typeface="Bahnschrift" panose="020B0502040204020203" pitchFamily="34" charset="0"/>
                <a:cs typeface="Calibri" panose="020F0502020204030204"/>
              </a:rPr>
              <a:t>t</a:t>
            </a:r>
            <a:r>
              <a:rPr sz="2100" dirty="0">
                <a:latin typeface="Bahnschrift" panose="020B0502040204020203" pitchFamily="34" charset="0"/>
                <a:cs typeface="Calibri" panose="020F0502020204030204"/>
              </a:rPr>
              <a:t>erms</a:t>
            </a:r>
            <a:r>
              <a:rPr lang="en-US"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p</a:t>
            </a:r>
            <a:r>
              <a:rPr sz="2100" spc="-26" dirty="0">
                <a:latin typeface="Bahnschrift" panose="020B0502040204020203" pitchFamily="34" charset="0"/>
                <a:cs typeface="Calibri" panose="020F0502020204030204"/>
              </a:rPr>
              <a:t>r</a:t>
            </a:r>
            <a:r>
              <a:rPr sz="2100" spc="-4" dirty="0">
                <a:latin typeface="Bahnschrift" panose="020B0502040204020203" pitchFamily="34" charset="0"/>
                <a:cs typeface="Calibri" panose="020F0502020204030204"/>
              </a:rPr>
              <a:t>odu</a:t>
            </a:r>
            <a:r>
              <a:rPr sz="2100" spc="-11" dirty="0">
                <a:latin typeface="Bahnschrift" panose="020B0502040204020203" pitchFamily="34" charset="0"/>
                <a:cs typeface="Calibri" panose="020F0502020204030204"/>
              </a:rPr>
              <a:t>c</a:t>
            </a:r>
            <a:r>
              <a:rPr sz="2100" dirty="0">
                <a:latin typeface="Bahnschrift" panose="020B0502040204020203" pitchFamily="34" charset="0"/>
                <a:cs typeface="Calibri" panose="020F0502020204030204"/>
              </a:rPr>
              <a:t>es	the	enc</a:t>
            </a:r>
            <a:r>
              <a:rPr sz="2100" spc="8" dirty="0">
                <a:latin typeface="Bahnschrift" panose="020B0502040204020203" pitchFamily="34" charset="0"/>
                <a:cs typeface="Calibri" panose="020F0502020204030204"/>
              </a:rPr>
              <a:t>r</a:t>
            </a:r>
            <a:r>
              <a:rPr sz="2100" dirty="0">
                <a:latin typeface="Bahnschrift" panose="020B0502040204020203" pitchFamily="34" charset="0"/>
                <a:cs typeface="Calibri" panose="020F0502020204030204"/>
              </a:rPr>
              <a:t>yp</a:t>
            </a:r>
            <a:r>
              <a:rPr sz="2100" spc="-26" dirty="0">
                <a:latin typeface="Bahnschrift" panose="020B0502040204020203" pitchFamily="34" charset="0"/>
                <a:cs typeface="Calibri" panose="020F0502020204030204"/>
              </a:rPr>
              <a:t>t</a:t>
            </a:r>
            <a:r>
              <a:rPr sz="2100" dirty="0">
                <a:latin typeface="Bahnschrift" panose="020B0502040204020203" pitchFamily="34" charset="0"/>
                <a:cs typeface="Calibri" panose="020F0502020204030204"/>
              </a:rPr>
              <a:t>ed  </a:t>
            </a:r>
            <a:r>
              <a:rPr sz="2100" spc="-4" dirty="0">
                <a:latin typeface="Bahnschrift" panose="020B0502040204020203" pitchFamily="34" charset="0"/>
                <a:cs typeface="Calibri" panose="020F0502020204030204"/>
              </a:rPr>
              <a:t>ciphertext.</a:t>
            </a:r>
            <a:endParaRPr sz="2100" dirty="0">
              <a:latin typeface="Bahnschrift" panose="020B0502040204020203" pitchFamily="34" charset="0"/>
              <a:cs typeface="Calibri" panose="020F0502020204030204"/>
            </a:endParaRPr>
          </a:p>
          <a:p>
            <a:pPr>
              <a:lnSpc>
                <a:spcPct val="100000"/>
              </a:lnSpc>
            </a:pPr>
            <a:endParaRPr sz="1500" dirty="0">
              <a:latin typeface="Bahnschrift" panose="020B0502040204020203" pitchFamily="34" charset="0"/>
              <a:cs typeface="Calibri" panose="020F0502020204030204"/>
            </a:endParaRPr>
          </a:p>
          <a:p>
            <a:pPr marL="9525"/>
            <a:r>
              <a:rPr b="1" spc="-4" dirty="0">
                <a:latin typeface="Bahnschrift" panose="020B0502040204020203" pitchFamily="34" charset="0"/>
                <a:cs typeface="Calibri" panose="020F0502020204030204"/>
              </a:rPr>
              <a:t>Example:</a:t>
            </a:r>
            <a:endParaRPr dirty="0">
              <a:latin typeface="Bahnschrift" panose="020B0502040204020203" pitchFamily="34" charset="0"/>
              <a:cs typeface="Calibri" panose="020F0502020204030204"/>
            </a:endParaRPr>
          </a:p>
          <a:p>
            <a:pPr marL="9525"/>
            <a:r>
              <a:rPr b="1" spc="-11" dirty="0">
                <a:latin typeface="Bahnschrift" panose="020B0502040204020203" pitchFamily="34" charset="0"/>
                <a:cs typeface="Calibri" panose="020F0502020204030204"/>
              </a:rPr>
              <a:t>Key=</a:t>
            </a:r>
            <a:r>
              <a:rPr b="1" spc="-26"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BKAAUBCPC</a:t>
            </a:r>
            <a:endParaRPr dirty="0">
              <a:latin typeface="Bahnschrift" panose="020B0502040204020203" pitchFamily="34" charset="0"/>
              <a:cs typeface="Calibri" panose="020F0502020204030204"/>
            </a:endParaRPr>
          </a:p>
          <a:p>
            <a:pPr marL="9525"/>
            <a:r>
              <a:rPr b="1" spc="-8" dirty="0">
                <a:latin typeface="Bahnschrift" panose="020B0502040204020203" pitchFamily="34" charset="0"/>
                <a:cs typeface="Calibri" panose="020F0502020204030204"/>
              </a:rPr>
              <a:t>Plaintext=</a:t>
            </a:r>
            <a:r>
              <a:rPr b="1" spc="-3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retreat</a:t>
            </a:r>
            <a:r>
              <a:rPr b="1" spc="-19"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now</a:t>
            </a:r>
            <a:endParaRPr dirty="0">
              <a:latin typeface="Bahnschrift" panose="020B0502040204020203" pitchFamily="34" charset="0"/>
              <a:cs typeface="Calibri" panose="020F0502020204030204"/>
            </a:endParaRPr>
          </a:p>
        </p:txBody>
      </p:sp>
      <p:pic>
        <p:nvPicPr>
          <p:cNvPr id="33" name="object 33"/>
          <p:cNvPicPr/>
          <p:nvPr/>
        </p:nvPicPr>
        <p:blipFill>
          <a:blip r:embed="rId1" cstate="print"/>
          <a:stretch>
            <a:fillRect/>
          </a:stretch>
        </p:blipFill>
        <p:spPr>
          <a:xfrm>
            <a:off x="4419600" y="76200"/>
            <a:ext cx="4483544" cy="1131569"/>
          </a:xfrm>
          <a:prstGeom prst="rect">
            <a:avLst/>
          </a:prstGeom>
        </p:spPr>
      </p:pic>
      <p:sp>
        <p:nvSpPr>
          <p:cNvPr id="35" name="object 2"/>
          <p:cNvSpPr txBox="1"/>
          <p:nvPr/>
        </p:nvSpPr>
        <p:spPr bwMode="auto">
          <a:xfrm>
            <a:off x="70701" y="381000"/>
            <a:ext cx="5219349"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Encryption </a:t>
            </a:r>
            <a:endParaRPr lang="en-US" sz="2700" dirty="0">
              <a:latin typeface="Bahnschrift" panose="020B0502040204020203" pitchFamily="34" charset="0"/>
            </a:endParaRPr>
          </a:p>
        </p:txBody>
      </p:sp>
      <p:pic>
        <p:nvPicPr>
          <p:cNvPr id="39" name="Picture 38"/>
          <p:cNvPicPr>
            <a:picLocks noChangeAspect="1"/>
          </p:cNvPicPr>
          <p:nvPr/>
        </p:nvPicPr>
        <p:blipFill rotWithShape="1">
          <a:blip r:embed="rId2"/>
          <a:srcRect t="12024"/>
          <a:stretch>
            <a:fillRect/>
          </a:stretch>
        </p:blipFill>
        <p:spPr>
          <a:xfrm>
            <a:off x="2489296" y="3008606"/>
            <a:ext cx="6601439" cy="23690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6364" y="3102895"/>
            <a:ext cx="2013155" cy="379431"/>
          </a:xfrm>
          <a:prstGeom prst="rect">
            <a:avLst/>
          </a:prstGeom>
        </p:spPr>
        <p:txBody>
          <a:bodyPr vert="horz" wrap="square" lIns="0" tIns="10001" rIns="0" bIns="0" rtlCol="0">
            <a:spAutoFit/>
          </a:bodyPr>
          <a:lstStyle/>
          <a:p>
            <a:pPr marL="9525">
              <a:spcBef>
                <a:spcPts val="80"/>
              </a:spcBef>
            </a:pPr>
            <a:r>
              <a:rPr sz="2400" dirty="0">
                <a:latin typeface="Bahnschrift" panose="020B0502040204020203" pitchFamily="34" charset="0"/>
                <a:cs typeface="Calibri" panose="020F0502020204030204"/>
              </a:rPr>
              <a:t>C=</a:t>
            </a:r>
            <a:r>
              <a:rPr sz="2400" spc="-23"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P*K</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mod</a:t>
            </a:r>
            <a:r>
              <a:rPr sz="2400" spc="-19"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26</a:t>
            </a:r>
            <a:endParaRPr sz="2400" dirty="0">
              <a:latin typeface="Bahnschrift" panose="020B0502040204020203" pitchFamily="34" charset="0"/>
              <a:cs typeface="Calibri" panose="020F0502020204030204"/>
            </a:endParaRPr>
          </a:p>
        </p:txBody>
      </p:sp>
      <p:grpSp>
        <p:nvGrpSpPr>
          <p:cNvPr id="4" name="object 4"/>
          <p:cNvGrpSpPr/>
          <p:nvPr/>
        </p:nvGrpSpPr>
        <p:grpSpPr>
          <a:xfrm>
            <a:off x="3156154" y="857250"/>
            <a:ext cx="5987846" cy="5250426"/>
            <a:chOff x="1335024" y="1488947"/>
            <a:chExt cx="6202680" cy="4852670"/>
          </a:xfrm>
        </p:grpSpPr>
        <p:pic>
          <p:nvPicPr>
            <p:cNvPr id="5" name="object 5"/>
            <p:cNvPicPr/>
            <p:nvPr/>
          </p:nvPicPr>
          <p:blipFill>
            <a:blip r:embed="rId1" cstate="print"/>
            <a:stretch>
              <a:fillRect/>
            </a:stretch>
          </p:blipFill>
          <p:spPr>
            <a:xfrm>
              <a:off x="1335024" y="1488947"/>
              <a:ext cx="6202680" cy="4852416"/>
            </a:xfrm>
            <a:prstGeom prst="rect">
              <a:avLst/>
            </a:prstGeom>
          </p:spPr>
        </p:pic>
        <p:pic>
          <p:nvPicPr>
            <p:cNvPr id="6" name="object 6"/>
            <p:cNvPicPr/>
            <p:nvPr/>
          </p:nvPicPr>
          <p:blipFill>
            <a:blip r:embed="rId2" cstate="print"/>
            <a:stretch>
              <a:fillRect/>
            </a:stretch>
          </p:blipFill>
          <p:spPr>
            <a:xfrm>
              <a:off x="1399032" y="1552955"/>
              <a:ext cx="6019800" cy="4669536"/>
            </a:xfrm>
            <a:prstGeom prst="rect">
              <a:avLst/>
            </a:prstGeom>
          </p:spPr>
        </p:pic>
        <p:sp>
          <p:nvSpPr>
            <p:cNvPr id="7" name="object 7"/>
            <p:cNvSpPr/>
            <p:nvPr/>
          </p:nvSpPr>
          <p:spPr>
            <a:xfrm>
              <a:off x="1379982" y="1533905"/>
              <a:ext cx="6057900" cy="4707890"/>
            </a:xfrm>
            <a:custGeom>
              <a:avLst/>
              <a:gdLst/>
              <a:ahLst/>
              <a:cxnLst/>
              <a:rect l="l" t="t" r="r" b="b"/>
              <a:pathLst>
                <a:path w="6057900" h="4707890">
                  <a:moveTo>
                    <a:pt x="0" y="4707636"/>
                  </a:moveTo>
                  <a:lnTo>
                    <a:pt x="6057900" y="4707636"/>
                  </a:lnTo>
                  <a:lnTo>
                    <a:pt x="6057900" y="0"/>
                  </a:lnTo>
                  <a:lnTo>
                    <a:pt x="0" y="0"/>
                  </a:lnTo>
                  <a:lnTo>
                    <a:pt x="0" y="4707636"/>
                  </a:lnTo>
                  <a:close/>
                </a:path>
              </a:pathLst>
            </a:custGeom>
            <a:ln w="38100">
              <a:solidFill>
                <a:srgbClr val="000000"/>
              </a:solidFill>
            </a:ln>
          </p:spPr>
          <p:txBody>
            <a:bodyPr wrap="square" lIns="0" tIns="0" rIns="0" bIns="0" rtlCol="0"/>
            <a:lstStyle/>
            <a:p>
              <a:endParaRPr sz="1350"/>
            </a:p>
          </p:txBody>
        </p:sp>
      </p:grpSp>
      <p:sp>
        <p:nvSpPr>
          <p:cNvPr id="8" name="object 2"/>
          <p:cNvSpPr txBox="1"/>
          <p:nvPr/>
        </p:nvSpPr>
        <p:spPr bwMode="auto">
          <a:xfrm>
            <a:off x="33879" y="1524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a:t>
            </a:r>
            <a:endParaRPr lang="en-US" sz="2700" dirty="0">
              <a:latin typeface="Bahnschrift" panose="020B0502040204020203" pitchFamily="34" charset="0"/>
            </a:endParaRPr>
          </a:p>
          <a:p>
            <a:pPr marL="9525"/>
            <a:r>
              <a:rPr lang="en-US" sz="2700" dirty="0">
                <a:latin typeface="Bahnschrift" panose="020B0502040204020203" pitchFamily="34" charset="0"/>
              </a:rPr>
              <a:t>Encryption </a:t>
            </a:r>
            <a:endParaRPr lang="en-US" sz="2700" dirty="0">
              <a:latin typeface="Bahnschrift" panose="020B0502040204020203" pitchFamily="34"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6364" y="3102895"/>
            <a:ext cx="2013155" cy="379431"/>
          </a:xfrm>
          <a:prstGeom prst="rect">
            <a:avLst/>
          </a:prstGeom>
        </p:spPr>
        <p:txBody>
          <a:bodyPr vert="horz" wrap="square" lIns="0" tIns="10001" rIns="0" bIns="0" rtlCol="0">
            <a:spAutoFit/>
          </a:bodyPr>
          <a:lstStyle/>
          <a:p>
            <a:pPr marL="9525">
              <a:spcBef>
                <a:spcPts val="80"/>
              </a:spcBef>
            </a:pPr>
            <a:r>
              <a:rPr sz="2400" dirty="0">
                <a:latin typeface="Bahnschrift" panose="020B0502040204020203" pitchFamily="34" charset="0"/>
                <a:cs typeface="Calibri" panose="020F0502020204030204"/>
              </a:rPr>
              <a:t>C=</a:t>
            </a:r>
            <a:r>
              <a:rPr sz="2400" spc="-23"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P*K</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mod</a:t>
            </a:r>
            <a:r>
              <a:rPr sz="2400" spc="-19"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26</a:t>
            </a:r>
            <a:endParaRPr sz="2400" dirty="0">
              <a:latin typeface="Bahnschrift" panose="020B0502040204020203" pitchFamily="34" charset="0"/>
              <a:cs typeface="Calibri" panose="020F0502020204030204"/>
            </a:endParaRPr>
          </a:p>
        </p:txBody>
      </p:sp>
      <p:sp>
        <p:nvSpPr>
          <p:cNvPr id="8" name="object 2"/>
          <p:cNvSpPr txBox="1"/>
          <p:nvPr/>
        </p:nvSpPr>
        <p:spPr bwMode="auto">
          <a:xfrm>
            <a:off x="33879" y="2286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a:t>
            </a:r>
            <a:endParaRPr lang="en-US" sz="2700" dirty="0">
              <a:latin typeface="Bahnschrift" panose="020B0502040204020203" pitchFamily="34" charset="0"/>
            </a:endParaRPr>
          </a:p>
          <a:p>
            <a:pPr marL="9525"/>
            <a:r>
              <a:rPr lang="en-US" sz="2700" dirty="0">
                <a:latin typeface="Bahnschrift" panose="020B0502040204020203" pitchFamily="34" charset="0"/>
              </a:rPr>
              <a:t>Encryption </a:t>
            </a:r>
            <a:endParaRPr lang="en-US" sz="2700" dirty="0">
              <a:latin typeface="Bahnschrift" panose="020B0502040204020203" pitchFamily="34" charset="0"/>
            </a:endParaRPr>
          </a:p>
        </p:txBody>
      </p:sp>
      <p:grpSp>
        <p:nvGrpSpPr>
          <p:cNvPr id="9" name="object 4"/>
          <p:cNvGrpSpPr/>
          <p:nvPr/>
        </p:nvGrpSpPr>
        <p:grpSpPr>
          <a:xfrm>
            <a:off x="3178277" y="857250"/>
            <a:ext cx="5987846" cy="5220929"/>
            <a:chOff x="1335024" y="1488947"/>
            <a:chExt cx="6202680" cy="4852670"/>
          </a:xfrm>
        </p:grpSpPr>
        <p:pic>
          <p:nvPicPr>
            <p:cNvPr id="10" name="object 5"/>
            <p:cNvPicPr/>
            <p:nvPr/>
          </p:nvPicPr>
          <p:blipFill>
            <a:blip r:embed="rId1" cstate="print"/>
            <a:stretch>
              <a:fillRect/>
            </a:stretch>
          </p:blipFill>
          <p:spPr>
            <a:xfrm>
              <a:off x="1335024" y="1488947"/>
              <a:ext cx="6202680" cy="4852416"/>
            </a:xfrm>
            <a:prstGeom prst="rect">
              <a:avLst/>
            </a:prstGeom>
          </p:spPr>
        </p:pic>
        <p:pic>
          <p:nvPicPr>
            <p:cNvPr id="11" name="object 6"/>
            <p:cNvPicPr/>
            <p:nvPr/>
          </p:nvPicPr>
          <p:blipFill>
            <a:blip r:embed="rId2" cstate="print"/>
            <a:stretch>
              <a:fillRect/>
            </a:stretch>
          </p:blipFill>
          <p:spPr>
            <a:xfrm>
              <a:off x="1399032" y="1552955"/>
              <a:ext cx="6019800" cy="4669536"/>
            </a:xfrm>
            <a:prstGeom prst="rect">
              <a:avLst/>
            </a:prstGeom>
          </p:spPr>
        </p:pic>
        <p:sp>
          <p:nvSpPr>
            <p:cNvPr id="12" name="object 7"/>
            <p:cNvSpPr/>
            <p:nvPr/>
          </p:nvSpPr>
          <p:spPr>
            <a:xfrm>
              <a:off x="1379982" y="1533905"/>
              <a:ext cx="6057900" cy="4707890"/>
            </a:xfrm>
            <a:custGeom>
              <a:avLst/>
              <a:gdLst/>
              <a:ahLst/>
              <a:cxnLst/>
              <a:rect l="l" t="t" r="r" b="b"/>
              <a:pathLst>
                <a:path w="6057900" h="4707890">
                  <a:moveTo>
                    <a:pt x="0" y="4707636"/>
                  </a:moveTo>
                  <a:lnTo>
                    <a:pt x="6057900" y="4707636"/>
                  </a:lnTo>
                  <a:lnTo>
                    <a:pt x="6057900" y="0"/>
                  </a:lnTo>
                  <a:lnTo>
                    <a:pt x="0" y="0"/>
                  </a:lnTo>
                  <a:lnTo>
                    <a:pt x="0" y="4707636"/>
                  </a:lnTo>
                  <a:close/>
                </a:path>
              </a:pathLst>
            </a:custGeom>
            <a:ln w="38100">
              <a:solidFill>
                <a:srgbClr val="000000"/>
              </a:solidFill>
            </a:ln>
          </p:spPr>
          <p:txBody>
            <a:bodyPr wrap="square" lIns="0" tIns="0" rIns="0" bIns="0" rtlCol="0"/>
            <a:lstStyle/>
            <a:p>
              <a:endParaRPr sz="1350"/>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6364" y="3102895"/>
            <a:ext cx="2013155" cy="379431"/>
          </a:xfrm>
          <a:prstGeom prst="rect">
            <a:avLst/>
          </a:prstGeom>
        </p:spPr>
        <p:txBody>
          <a:bodyPr vert="horz" wrap="square" lIns="0" tIns="10001" rIns="0" bIns="0" rtlCol="0">
            <a:spAutoFit/>
          </a:bodyPr>
          <a:lstStyle/>
          <a:p>
            <a:pPr marL="9525">
              <a:spcBef>
                <a:spcPts val="80"/>
              </a:spcBef>
            </a:pPr>
            <a:r>
              <a:rPr sz="2400" dirty="0">
                <a:latin typeface="Bahnschrift" panose="020B0502040204020203" pitchFamily="34" charset="0"/>
                <a:cs typeface="Calibri" panose="020F0502020204030204"/>
              </a:rPr>
              <a:t>C=</a:t>
            </a:r>
            <a:r>
              <a:rPr sz="2400" spc="-23"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P*K</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mod</a:t>
            </a:r>
            <a:r>
              <a:rPr sz="2400" spc="-19"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26</a:t>
            </a:r>
            <a:endParaRPr sz="2400" dirty="0">
              <a:latin typeface="Bahnschrift" panose="020B0502040204020203" pitchFamily="34" charset="0"/>
              <a:cs typeface="Calibri" panose="020F0502020204030204"/>
            </a:endParaRPr>
          </a:p>
        </p:txBody>
      </p:sp>
      <p:sp>
        <p:nvSpPr>
          <p:cNvPr id="8" name="object 2"/>
          <p:cNvSpPr txBox="1"/>
          <p:nvPr/>
        </p:nvSpPr>
        <p:spPr bwMode="auto">
          <a:xfrm>
            <a:off x="33879" y="2286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a:t>
            </a:r>
            <a:endParaRPr lang="en-US" sz="2700" dirty="0">
              <a:latin typeface="Bahnschrift" panose="020B0502040204020203" pitchFamily="34" charset="0"/>
            </a:endParaRPr>
          </a:p>
          <a:p>
            <a:pPr marL="9525"/>
            <a:r>
              <a:rPr lang="en-US" sz="2700" dirty="0">
                <a:latin typeface="Bahnschrift" panose="020B0502040204020203" pitchFamily="34" charset="0"/>
              </a:rPr>
              <a:t>Encryption </a:t>
            </a:r>
            <a:endParaRPr lang="en-US" sz="2700" dirty="0">
              <a:latin typeface="Bahnschrift" panose="020B0502040204020203" pitchFamily="34" charset="0"/>
            </a:endParaRPr>
          </a:p>
        </p:txBody>
      </p:sp>
      <p:grpSp>
        <p:nvGrpSpPr>
          <p:cNvPr id="17" name="object 4"/>
          <p:cNvGrpSpPr/>
          <p:nvPr/>
        </p:nvGrpSpPr>
        <p:grpSpPr>
          <a:xfrm>
            <a:off x="3163530" y="857251"/>
            <a:ext cx="5980471" cy="5220929"/>
            <a:chOff x="1469136" y="1488947"/>
            <a:chExt cx="6646545" cy="4939665"/>
          </a:xfrm>
        </p:grpSpPr>
        <p:pic>
          <p:nvPicPr>
            <p:cNvPr id="18" name="object 5"/>
            <p:cNvPicPr/>
            <p:nvPr/>
          </p:nvPicPr>
          <p:blipFill>
            <a:blip r:embed="rId1" cstate="print"/>
            <a:stretch>
              <a:fillRect/>
            </a:stretch>
          </p:blipFill>
          <p:spPr>
            <a:xfrm>
              <a:off x="1469136" y="1488947"/>
              <a:ext cx="6646163" cy="4939283"/>
            </a:xfrm>
            <a:prstGeom prst="rect">
              <a:avLst/>
            </a:prstGeom>
          </p:spPr>
        </p:pic>
        <p:pic>
          <p:nvPicPr>
            <p:cNvPr id="19" name="object 6"/>
            <p:cNvPicPr/>
            <p:nvPr/>
          </p:nvPicPr>
          <p:blipFill>
            <a:blip r:embed="rId2" cstate="print"/>
            <a:stretch>
              <a:fillRect/>
            </a:stretch>
          </p:blipFill>
          <p:spPr>
            <a:xfrm>
              <a:off x="1533144" y="1552955"/>
              <a:ext cx="6463283" cy="4756404"/>
            </a:xfrm>
            <a:prstGeom prst="rect">
              <a:avLst/>
            </a:prstGeom>
          </p:spPr>
        </p:pic>
        <p:sp>
          <p:nvSpPr>
            <p:cNvPr id="20" name="object 7"/>
            <p:cNvSpPr/>
            <p:nvPr/>
          </p:nvSpPr>
          <p:spPr>
            <a:xfrm>
              <a:off x="1514094" y="1533905"/>
              <a:ext cx="6501765" cy="4794885"/>
            </a:xfrm>
            <a:custGeom>
              <a:avLst/>
              <a:gdLst/>
              <a:ahLst/>
              <a:cxnLst/>
              <a:rect l="l" t="t" r="r" b="b"/>
              <a:pathLst>
                <a:path w="6501765" h="4794885">
                  <a:moveTo>
                    <a:pt x="0" y="4794504"/>
                  </a:moveTo>
                  <a:lnTo>
                    <a:pt x="6501383" y="4794504"/>
                  </a:lnTo>
                  <a:lnTo>
                    <a:pt x="6501383" y="0"/>
                  </a:lnTo>
                  <a:lnTo>
                    <a:pt x="0" y="0"/>
                  </a:lnTo>
                  <a:lnTo>
                    <a:pt x="0" y="4794504"/>
                  </a:lnTo>
                  <a:close/>
                </a:path>
              </a:pathLst>
            </a:custGeom>
            <a:ln w="38100">
              <a:solidFill>
                <a:srgbClr val="000000"/>
              </a:solidFill>
            </a:ln>
          </p:spPr>
          <p:txBody>
            <a:bodyPr wrap="square" lIns="0" tIns="0" rIns="0" bIns="0" rtlCol="0"/>
            <a:lstStyle/>
            <a:p>
              <a:endParaRPr sz="135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96364" y="3102895"/>
            <a:ext cx="2013155" cy="379431"/>
          </a:xfrm>
          <a:prstGeom prst="rect">
            <a:avLst/>
          </a:prstGeom>
        </p:spPr>
        <p:txBody>
          <a:bodyPr vert="horz" wrap="square" lIns="0" tIns="10001" rIns="0" bIns="0" rtlCol="0">
            <a:spAutoFit/>
          </a:bodyPr>
          <a:lstStyle/>
          <a:p>
            <a:pPr marL="9525">
              <a:spcBef>
                <a:spcPts val="80"/>
              </a:spcBef>
            </a:pPr>
            <a:r>
              <a:rPr sz="2400" dirty="0">
                <a:latin typeface="Bahnschrift" panose="020B0502040204020203" pitchFamily="34" charset="0"/>
                <a:cs typeface="Calibri" panose="020F0502020204030204"/>
              </a:rPr>
              <a:t>C=</a:t>
            </a:r>
            <a:r>
              <a:rPr sz="2400" spc="-23"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P*K</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mod</a:t>
            </a:r>
            <a:r>
              <a:rPr sz="2400" spc="-19"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26</a:t>
            </a:r>
            <a:endParaRPr sz="2400" dirty="0">
              <a:latin typeface="Bahnschrift" panose="020B0502040204020203" pitchFamily="34" charset="0"/>
              <a:cs typeface="Calibri" panose="020F0502020204030204"/>
            </a:endParaRPr>
          </a:p>
        </p:txBody>
      </p:sp>
      <p:sp>
        <p:nvSpPr>
          <p:cNvPr id="8" name="object 2"/>
          <p:cNvSpPr txBox="1"/>
          <p:nvPr/>
        </p:nvSpPr>
        <p:spPr bwMode="auto">
          <a:xfrm>
            <a:off x="33879" y="1524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a:t>
            </a:r>
            <a:endParaRPr lang="en-US" sz="2700" dirty="0">
              <a:latin typeface="Bahnschrift" panose="020B0502040204020203" pitchFamily="34" charset="0"/>
            </a:endParaRPr>
          </a:p>
          <a:p>
            <a:pPr marL="9525"/>
            <a:r>
              <a:rPr lang="en-US" sz="2700" dirty="0">
                <a:latin typeface="Bahnschrift" panose="020B0502040204020203" pitchFamily="34" charset="0"/>
              </a:rPr>
              <a:t>Encryption </a:t>
            </a:r>
            <a:endParaRPr lang="en-US" sz="2700" dirty="0">
              <a:latin typeface="Bahnschrift" panose="020B0502040204020203" pitchFamily="34" charset="0"/>
            </a:endParaRPr>
          </a:p>
        </p:txBody>
      </p:sp>
      <p:grpSp>
        <p:nvGrpSpPr>
          <p:cNvPr id="9" name="object 4"/>
          <p:cNvGrpSpPr/>
          <p:nvPr/>
        </p:nvGrpSpPr>
        <p:grpSpPr>
          <a:xfrm>
            <a:off x="3178278" y="857250"/>
            <a:ext cx="5965723" cy="5143500"/>
            <a:chOff x="1385316" y="1488947"/>
            <a:chExt cx="6576059" cy="4960620"/>
          </a:xfrm>
        </p:grpSpPr>
        <p:pic>
          <p:nvPicPr>
            <p:cNvPr id="10" name="object 5"/>
            <p:cNvPicPr/>
            <p:nvPr/>
          </p:nvPicPr>
          <p:blipFill>
            <a:blip r:embed="rId1" cstate="print"/>
            <a:stretch>
              <a:fillRect/>
            </a:stretch>
          </p:blipFill>
          <p:spPr>
            <a:xfrm>
              <a:off x="1385316" y="1488947"/>
              <a:ext cx="6576059" cy="4960620"/>
            </a:xfrm>
            <a:prstGeom prst="rect">
              <a:avLst/>
            </a:prstGeom>
          </p:spPr>
        </p:pic>
        <p:pic>
          <p:nvPicPr>
            <p:cNvPr id="11" name="object 6"/>
            <p:cNvPicPr/>
            <p:nvPr/>
          </p:nvPicPr>
          <p:blipFill>
            <a:blip r:embed="rId2" cstate="print"/>
            <a:stretch>
              <a:fillRect/>
            </a:stretch>
          </p:blipFill>
          <p:spPr>
            <a:xfrm>
              <a:off x="1449324" y="1552955"/>
              <a:ext cx="6393180" cy="4777740"/>
            </a:xfrm>
            <a:prstGeom prst="rect">
              <a:avLst/>
            </a:prstGeom>
          </p:spPr>
        </p:pic>
        <p:sp>
          <p:nvSpPr>
            <p:cNvPr id="12" name="object 7"/>
            <p:cNvSpPr/>
            <p:nvPr/>
          </p:nvSpPr>
          <p:spPr>
            <a:xfrm>
              <a:off x="1430274" y="1533905"/>
              <a:ext cx="6431280" cy="4815840"/>
            </a:xfrm>
            <a:custGeom>
              <a:avLst/>
              <a:gdLst/>
              <a:ahLst/>
              <a:cxnLst/>
              <a:rect l="l" t="t" r="r" b="b"/>
              <a:pathLst>
                <a:path w="6431280" h="4815840">
                  <a:moveTo>
                    <a:pt x="0" y="4815840"/>
                  </a:moveTo>
                  <a:lnTo>
                    <a:pt x="6431280" y="4815840"/>
                  </a:lnTo>
                  <a:lnTo>
                    <a:pt x="6431280" y="0"/>
                  </a:lnTo>
                  <a:lnTo>
                    <a:pt x="0" y="0"/>
                  </a:lnTo>
                  <a:lnTo>
                    <a:pt x="0" y="4815840"/>
                  </a:lnTo>
                  <a:close/>
                </a:path>
              </a:pathLst>
            </a:custGeom>
            <a:ln w="38100">
              <a:solidFill>
                <a:srgbClr val="000000"/>
              </a:solidFill>
            </a:ln>
          </p:spPr>
          <p:txBody>
            <a:bodyPr wrap="square" lIns="0" tIns="0" rIns="0" bIns="0" rtlCol="0"/>
            <a:lstStyle/>
            <a:p>
              <a:endParaRPr sz="1350"/>
            </a:p>
          </p:txBody>
        </p:sp>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3879" y="3239285"/>
            <a:ext cx="2303741" cy="379431"/>
          </a:xfrm>
          <a:prstGeom prst="rect">
            <a:avLst/>
          </a:prstGeom>
        </p:spPr>
        <p:txBody>
          <a:bodyPr vert="horz" wrap="square" lIns="0" tIns="10001" rIns="0" bIns="0" rtlCol="0">
            <a:spAutoFit/>
          </a:bodyPr>
          <a:lstStyle/>
          <a:p>
            <a:pPr marL="9525">
              <a:spcBef>
                <a:spcPts val="80"/>
              </a:spcBef>
            </a:pPr>
            <a:r>
              <a:rPr lang="en-US" sz="2400" dirty="0">
                <a:latin typeface="Bahnschrift" panose="020B0502040204020203" pitchFamily="34" charset="0"/>
                <a:cs typeface="Calibri" panose="020F0502020204030204"/>
              </a:rPr>
              <a:t>P</a:t>
            </a:r>
            <a:r>
              <a:rPr sz="2400" dirty="0">
                <a:latin typeface="Bahnschrift" panose="020B0502040204020203" pitchFamily="34" charset="0"/>
                <a:cs typeface="Calibri" panose="020F0502020204030204"/>
              </a:rPr>
              <a:t>=</a:t>
            </a:r>
            <a:r>
              <a:rPr sz="2400" spc="-23" dirty="0">
                <a:latin typeface="Bahnschrift" panose="020B0502040204020203" pitchFamily="34" charset="0"/>
                <a:cs typeface="Calibri" panose="020F0502020204030204"/>
              </a:rPr>
              <a:t> </a:t>
            </a:r>
            <a:r>
              <a:rPr lang="en-US" sz="2400" spc="-23" dirty="0">
                <a:latin typeface="Bahnschrift" panose="020B0502040204020203" pitchFamily="34" charset="0"/>
                <a:cs typeface="Calibri" panose="020F0502020204030204"/>
              </a:rPr>
              <a:t>C</a:t>
            </a:r>
            <a:r>
              <a:rPr lang="en-US" sz="2400" spc="-23" baseline="30000" dirty="0">
                <a:latin typeface="Bahnschrift" panose="020B0502040204020203" pitchFamily="34" charset="0"/>
                <a:cs typeface="Calibri" panose="020F0502020204030204"/>
              </a:rPr>
              <a:t>-1</a:t>
            </a:r>
            <a:r>
              <a:rPr sz="2400" dirty="0">
                <a:latin typeface="Bahnschrift" panose="020B0502040204020203" pitchFamily="34" charset="0"/>
                <a:cs typeface="Calibri" panose="020F0502020204030204"/>
              </a:rPr>
              <a:t>*K</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mod</a:t>
            </a:r>
            <a:r>
              <a:rPr sz="2400" spc="-19"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26</a:t>
            </a:r>
            <a:endParaRPr sz="2400" dirty="0">
              <a:latin typeface="Bahnschrift" panose="020B0502040204020203" pitchFamily="34" charset="0"/>
              <a:cs typeface="Calibri" panose="020F0502020204030204"/>
            </a:endParaRPr>
          </a:p>
        </p:txBody>
      </p:sp>
      <p:sp>
        <p:nvSpPr>
          <p:cNvPr id="8" name="object 2"/>
          <p:cNvSpPr txBox="1"/>
          <p:nvPr/>
        </p:nvSpPr>
        <p:spPr bwMode="auto">
          <a:xfrm>
            <a:off x="33879" y="152400"/>
            <a:ext cx="5219349" cy="840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a:t>
            </a:r>
            <a:endParaRPr lang="en-US" sz="2700" dirty="0">
              <a:latin typeface="Bahnschrift" panose="020B0502040204020203" pitchFamily="34" charset="0"/>
            </a:endParaRPr>
          </a:p>
          <a:p>
            <a:pPr marL="9525"/>
            <a:r>
              <a:rPr lang="en-US" sz="2700" dirty="0">
                <a:latin typeface="Bahnschrift" panose="020B0502040204020203" pitchFamily="34" charset="0"/>
              </a:rPr>
              <a:t>Decryption </a:t>
            </a:r>
            <a:endParaRPr lang="en-US" sz="2700" dirty="0">
              <a:latin typeface="Bahnschrift" panose="020B0502040204020203" pitchFamily="34" charset="0"/>
            </a:endParaRPr>
          </a:p>
        </p:txBody>
      </p:sp>
      <p:pic>
        <p:nvPicPr>
          <p:cNvPr id="13" name="object 4"/>
          <p:cNvPicPr/>
          <p:nvPr/>
        </p:nvPicPr>
        <p:blipFill>
          <a:blip r:embed="rId1" cstate="print"/>
          <a:stretch>
            <a:fillRect/>
          </a:stretch>
        </p:blipFill>
        <p:spPr>
          <a:xfrm>
            <a:off x="4077930" y="1054510"/>
            <a:ext cx="4969706" cy="474898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5" name="object 3"/>
          <p:cNvSpPr txBox="1"/>
          <p:nvPr/>
        </p:nvSpPr>
        <p:spPr>
          <a:xfrm>
            <a:off x="124556" y="1802759"/>
            <a:ext cx="8943244" cy="788742"/>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Step</a:t>
            </a:r>
            <a:r>
              <a:rPr b="1" spc="-4" dirty="0">
                <a:latin typeface="Bahnschrift" panose="020B0502040204020203" pitchFamily="34" charset="0"/>
                <a:cs typeface="Calibri" panose="020F0502020204030204"/>
              </a:rPr>
              <a:t> 1:</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for</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determinant.</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1.1</a:t>
            </a:r>
            <a:r>
              <a:rPr sz="1500" b="1" spc="-19"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Find</a:t>
            </a:r>
            <a:r>
              <a:rPr sz="1500" b="1" spc="-30" dirty="0">
                <a:latin typeface="Bahnschrift" panose="020B0502040204020203" pitchFamily="34" charset="0"/>
                <a:cs typeface="Calibri" panose="020F0502020204030204"/>
              </a:rPr>
              <a:t> </a:t>
            </a:r>
            <a:r>
              <a:rPr sz="1500" b="1" spc="-8" dirty="0">
                <a:latin typeface="Bahnschrift" panose="020B0502040204020203" pitchFamily="34" charset="0"/>
                <a:cs typeface="Calibri" panose="020F0502020204030204"/>
              </a:rPr>
              <a:t>Determinate</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of the</a:t>
            </a:r>
            <a:r>
              <a:rPr sz="1500" b="1" spc="-19"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7" name="object 4"/>
          <p:cNvPicPr/>
          <p:nvPr/>
        </p:nvPicPr>
        <p:blipFill>
          <a:blip r:embed="rId1" cstate="print"/>
          <a:stretch>
            <a:fillRect/>
          </a:stretch>
        </p:blipFill>
        <p:spPr>
          <a:xfrm>
            <a:off x="1785397" y="2675061"/>
            <a:ext cx="2261950" cy="628877"/>
          </a:xfrm>
          <a:prstGeom prst="rect">
            <a:avLst/>
          </a:prstGeom>
        </p:spPr>
      </p:pic>
      <p:pic>
        <p:nvPicPr>
          <p:cNvPr id="9" name="object 5"/>
          <p:cNvPicPr/>
          <p:nvPr/>
        </p:nvPicPr>
        <p:blipFill>
          <a:blip r:embed="rId2" cstate="print"/>
          <a:stretch>
            <a:fillRect/>
          </a:stretch>
        </p:blipFill>
        <p:spPr>
          <a:xfrm>
            <a:off x="2776021" y="3495293"/>
            <a:ext cx="2461169" cy="572165"/>
          </a:xfrm>
          <a:prstGeom prst="rect">
            <a:avLst/>
          </a:prstGeom>
        </p:spPr>
      </p:pic>
      <p:sp>
        <p:nvSpPr>
          <p:cNvPr id="10" name="object 6"/>
          <p:cNvSpPr txBox="1"/>
          <p:nvPr/>
        </p:nvSpPr>
        <p:spPr>
          <a:xfrm>
            <a:off x="1560641" y="3661150"/>
            <a:ext cx="1215380" cy="240450"/>
          </a:xfrm>
          <a:prstGeom prst="rect">
            <a:avLst/>
          </a:prstGeom>
        </p:spPr>
        <p:txBody>
          <a:bodyPr vert="horz" wrap="square" lIns="0" tIns="9525" rIns="0" bIns="0" rtlCol="0">
            <a:spAutoFit/>
          </a:bodyPr>
          <a:lstStyle/>
          <a:p>
            <a:pPr marL="9525">
              <a:spcBef>
                <a:spcPts val="75"/>
              </a:spcBef>
            </a:pPr>
            <a:r>
              <a:rPr sz="1500" b="1" spc="-15" dirty="0">
                <a:latin typeface="Bahnschrift" panose="020B0502040204020203" pitchFamily="34" charset="0"/>
                <a:cs typeface="Calibri" panose="020F0502020204030204"/>
              </a:rPr>
              <a:t>Key</a:t>
            </a:r>
            <a:r>
              <a:rPr sz="1500" b="1" spc="-26"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r>
              <a:rPr sz="1500" b="1" spc="-30"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a:t>
            </a:r>
            <a:endParaRPr sz="1500" dirty="0">
              <a:latin typeface="Bahnschrift" panose="020B0502040204020203" pitchFamily="34" charset="0"/>
              <a:cs typeface="Calibri" panose="020F0502020204030204"/>
            </a:endParaRPr>
          </a:p>
        </p:txBody>
      </p:sp>
      <p:pic>
        <p:nvPicPr>
          <p:cNvPr id="11" name="object 7"/>
          <p:cNvPicPr/>
          <p:nvPr/>
        </p:nvPicPr>
        <p:blipFill>
          <a:blip r:embed="rId3" cstate="print"/>
          <a:stretch>
            <a:fillRect/>
          </a:stretch>
        </p:blipFill>
        <p:spPr>
          <a:xfrm>
            <a:off x="730747" y="4380317"/>
            <a:ext cx="6371559" cy="621124"/>
          </a:xfrm>
          <a:prstGeom prst="rect">
            <a:avLst/>
          </a:prstGeom>
        </p:spPr>
      </p:pic>
      <p:sp>
        <p:nvSpPr>
          <p:cNvPr id="12" name="object 8"/>
          <p:cNvSpPr txBox="1"/>
          <p:nvPr/>
        </p:nvSpPr>
        <p:spPr>
          <a:xfrm>
            <a:off x="5794815" y="4970332"/>
            <a:ext cx="804105" cy="332783"/>
          </a:xfrm>
          <a:prstGeom prst="rect">
            <a:avLst/>
          </a:prstGeom>
        </p:spPr>
        <p:txBody>
          <a:bodyPr vert="horz" wrap="square" lIns="0" tIns="9525" rIns="0" bIns="0" rtlCol="0">
            <a:spAutoFit/>
          </a:bodyPr>
          <a:lstStyle/>
          <a:p>
            <a:pPr marL="9525">
              <a:spcBef>
                <a:spcPts val="75"/>
              </a:spcBef>
            </a:pPr>
            <a:r>
              <a:rPr sz="2100" b="1" spc="-4" dirty="0">
                <a:latin typeface="Bahnschrift" panose="020B0502040204020203" pitchFamily="34" charset="0"/>
                <a:cs typeface="Calibri" panose="020F0502020204030204"/>
              </a:rPr>
              <a:t>D=15</a:t>
            </a:r>
            <a:endParaRPr sz="2100" dirty="0">
              <a:latin typeface="Bahnschrift" panose="020B0502040204020203" pitchFamily="34" charset="0"/>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sz="2400" b="1" dirty="0">
                <a:latin typeface="Times New Roman" panose="02020603050405020304" pitchFamily="18" charset="0"/>
                <a:cs typeface="Times New Roman" panose="02020603050405020304" pitchFamily="18" charset="0"/>
              </a:rPr>
              <a:t>Plaintext</a:t>
            </a:r>
            <a:r>
              <a:rPr lang="en-IN" sz="2400" dirty="0">
                <a:latin typeface="Times New Roman" panose="02020603050405020304" pitchFamily="18" charset="0"/>
                <a:cs typeface="Times New Roman" panose="02020603050405020304" pitchFamily="18" charset="0"/>
              </a:rPr>
              <a:t> is the original message or data that is fed into the algorithm as input.</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Encryption algorithm </a:t>
            </a:r>
            <a:r>
              <a:rPr lang="en-IN" sz="2400" dirty="0">
                <a:latin typeface="Times New Roman" panose="02020603050405020304" pitchFamily="18" charset="0"/>
                <a:cs typeface="Times New Roman" panose="02020603050405020304" pitchFamily="18" charset="0"/>
              </a:rPr>
              <a:t>performs various substitutions and transformations on the plaintext.</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Secret key </a:t>
            </a:r>
            <a:r>
              <a:rPr lang="en-IN" sz="2400" dirty="0">
                <a:latin typeface="Times New Roman" panose="02020603050405020304" pitchFamily="18" charset="0"/>
                <a:cs typeface="Times New Roman" panose="02020603050405020304" pitchFamily="18" charset="0"/>
              </a:rPr>
              <a:t>is a value independent of the plaintext and of the algorithm. The exact substitutions and transformations performed by the algorithm depend on the key.</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Ciphertext</a:t>
            </a:r>
            <a:r>
              <a:rPr lang="en-IN" sz="2400" dirty="0">
                <a:latin typeface="Times New Roman" panose="02020603050405020304" pitchFamily="18" charset="0"/>
                <a:cs typeface="Times New Roman" panose="02020603050405020304" pitchFamily="18" charset="0"/>
              </a:rPr>
              <a:t> is the scrambled message produced as output. It depends on the plaintext and the secret key.</a:t>
            </a:r>
            <a:endParaRPr lang="en-IN" sz="2400"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rPr>
              <a:t>Decryption</a:t>
            </a:r>
            <a:r>
              <a:rPr lang="en-IN" sz="2400" dirty="0">
                <a:latin typeface="Times New Roman" panose="02020603050405020304" pitchFamily="18" charset="0"/>
                <a:cs typeface="Times New Roman" panose="02020603050405020304" pitchFamily="18" charset="0"/>
              </a:rPr>
              <a:t> algorithm takes the ciphertext and the secret key and produces the original plaintext.</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13" name="object 3"/>
          <p:cNvSpPr txBox="1"/>
          <p:nvPr/>
        </p:nvSpPr>
        <p:spPr>
          <a:xfrm>
            <a:off x="99060" y="1662875"/>
            <a:ext cx="8938260" cy="609782"/>
          </a:xfrm>
          <a:prstGeom prst="rect">
            <a:avLst/>
          </a:prstGeom>
        </p:spPr>
        <p:txBody>
          <a:bodyPr vert="horz" wrap="square" lIns="0" tIns="9525" rIns="0" bIns="0" rtlCol="0">
            <a:spAutoFit/>
          </a:bodyPr>
          <a:lstStyle/>
          <a:p>
            <a:pPr marL="9525">
              <a:spcBef>
                <a:spcPts val="75"/>
              </a:spcBef>
            </a:pPr>
            <a:r>
              <a:rPr sz="2100" b="1" spc="-8" dirty="0">
                <a:latin typeface="Bahnschrift" panose="020B0502040204020203" pitchFamily="34" charset="0"/>
                <a:cs typeface="Calibri" panose="020F0502020204030204"/>
              </a:rPr>
              <a:t>Step</a:t>
            </a:r>
            <a:r>
              <a:rPr sz="2100" b="1" spc="-4" dirty="0">
                <a:latin typeface="Bahnschrift" panose="020B0502040204020203" pitchFamily="34" charset="0"/>
                <a:cs typeface="Calibri" panose="020F0502020204030204"/>
              </a:rPr>
              <a:t> 2:</a:t>
            </a:r>
            <a:r>
              <a:rPr sz="2100" b="1"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Calculate</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multiplicative</a:t>
            </a:r>
            <a:r>
              <a:rPr sz="2100" b="1" spc="8"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sz="2100" b="1" spc="-8"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for</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determinant.</a:t>
            </a:r>
            <a:endParaRPr sz="2100" dirty="0">
              <a:latin typeface="Bahnschrift" panose="020B0502040204020203" pitchFamily="34" charset="0"/>
              <a:cs typeface="Calibri" panose="020F0502020204030204"/>
            </a:endParaRPr>
          </a:p>
          <a:p>
            <a:pPr marL="9525"/>
            <a:r>
              <a:rPr b="1" dirty="0">
                <a:latin typeface="Bahnschrift" panose="020B0502040204020203" pitchFamily="34" charset="0"/>
                <a:cs typeface="Calibri" panose="020F0502020204030204"/>
              </a:rPr>
              <a:t>1.2</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Find</a:t>
            </a:r>
            <a:r>
              <a:rPr b="1" spc="-23"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multiplicative</a:t>
            </a:r>
            <a:r>
              <a:rPr b="1" spc="-19"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4"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of </a:t>
            </a:r>
            <a:r>
              <a:rPr b="1" spc="-8" dirty="0">
                <a:latin typeface="Bahnschrift" panose="020B0502040204020203" pitchFamily="34" charset="0"/>
                <a:cs typeface="Calibri" panose="020F0502020204030204"/>
              </a:rPr>
              <a:t>Determinate </a:t>
            </a:r>
            <a:r>
              <a:rPr b="1" dirty="0">
                <a:latin typeface="Bahnschrift" panose="020B0502040204020203" pitchFamily="34" charset="0"/>
                <a:cs typeface="Calibri" panose="020F0502020204030204"/>
              </a:rPr>
              <a:t>of the</a:t>
            </a:r>
            <a:r>
              <a:rPr b="1" spc="-1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p:txBody>
      </p:sp>
      <p:sp>
        <p:nvSpPr>
          <p:cNvPr id="14" name="object 4"/>
          <p:cNvSpPr txBox="1"/>
          <p:nvPr/>
        </p:nvSpPr>
        <p:spPr>
          <a:xfrm>
            <a:off x="320573" y="2453069"/>
            <a:ext cx="481965" cy="332303"/>
          </a:xfrm>
          <a:prstGeom prst="rect">
            <a:avLst/>
          </a:prstGeom>
        </p:spPr>
        <p:txBody>
          <a:bodyPr vert="horz" wrap="square" lIns="0" tIns="9049" rIns="0" bIns="0" rtlCol="0">
            <a:spAutoFit/>
          </a:bodyPr>
          <a:lstStyle/>
          <a:p>
            <a:pPr marL="28575">
              <a:spcBef>
                <a:spcPts val="70"/>
              </a:spcBef>
            </a:pPr>
            <a:r>
              <a:rPr sz="3150" baseline="-17000" dirty="0">
                <a:latin typeface="Bahnschrift" panose="020B0502040204020203" pitchFamily="34" charset="0"/>
                <a:cs typeface="Calibri" panose="020F0502020204030204"/>
              </a:rPr>
              <a:t>dd</a:t>
            </a:r>
            <a:r>
              <a:rPr sz="1390" dirty="0">
                <a:latin typeface="Bahnschrift" panose="020B0502040204020203" pitchFamily="34" charset="0"/>
                <a:cs typeface="Calibri" panose="020F0502020204030204"/>
              </a:rPr>
              <a:t>-1</a:t>
            </a:r>
            <a:endParaRPr sz="1390" dirty="0">
              <a:latin typeface="Bahnschrift" panose="020B0502040204020203" pitchFamily="34" charset="0"/>
              <a:cs typeface="Calibri" panose="020F0502020204030204"/>
            </a:endParaRPr>
          </a:p>
        </p:txBody>
      </p:sp>
      <p:sp>
        <p:nvSpPr>
          <p:cNvPr id="15" name="object 5"/>
          <p:cNvSpPr txBox="1"/>
          <p:nvPr/>
        </p:nvSpPr>
        <p:spPr>
          <a:xfrm>
            <a:off x="872491" y="2533078"/>
            <a:ext cx="1248251" cy="332303"/>
          </a:xfrm>
          <a:prstGeom prst="rect">
            <a:avLst/>
          </a:prstGeom>
        </p:spPr>
        <p:txBody>
          <a:bodyPr vert="horz" wrap="square" lIns="0" tIns="9049" rIns="0" bIns="0" rtlCol="0">
            <a:spAutoFit/>
          </a:bodyPr>
          <a:lstStyle/>
          <a:p>
            <a:pPr marL="9525">
              <a:spcBef>
                <a:spcPts val="70"/>
              </a:spcBef>
            </a:pPr>
            <a:r>
              <a:rPr sz="2100" spc="-4" dirty="0">
                <a:latin typeface="Symbol" panose="05050102010706020507"/>
                <a:cs typeface="Symbol" panose="05050102010706020507"/>
              </a:rPr>
              <a:t></a:t>
            </a:r>
            <a:r>
              <a:rPr sz="2100" spc="-64" dirty="0">
                <a:latin typeface="Times New Roman" panose="02020603050405020304"/>
                <a:cs typeface="Times New Roman" panose="02020603050405020304"/>
              </a:rPr>
              <a:t> </a:t>
            </a:r>
            <a:r>
              <a:rPr sz="2100" spc="-4" dirty="0">
                <a:latin typeface="Calibri" panose="020F0502020204030204"/>
                <a:cs typeface="Calibri" panose="020F0502020204030204"/>
              </a:rPr>
              <a:t>1</a:t>
            </a:r>
            <a:r>
              <a:rPr sz="2100" spc="-11" dirty="0">
                <a:latin typeface="Calibri" panose="020F0502020204030204"/>
                <a:cs typeface="Calibri" panose="020F0502020204030204"/>
              </a:rPr>
              <a:t> </a:t>
            </a:r>
            <a:r>
              <a:rPr sz="2100" spc="-4" dirty="0">
                <a:latin typeface="Calibri" panose="020F0502020204030204"/>
                <a:cs typeface="Calibri" panose="020F0502020204030204"/>
              </a:rPr>
              <a:t>mod</a:t>
            </a:r>
            <a:r>
              <a:rPr sz="2100" spc="-11" dirty="0">
                <a:latin typeface="Calibri" panose="020F0502020204030204"/>
                <a:cs typeface="Calibri" panose="020F0502020204030204"/>
              </a:rPr>
              <a:t> </a:t>
            </a:r>
            <a:r>
              <a:rPr sz="2100" spc="-4" dirty="0">
                <a:latin typeface="Calibri" panose="020F0502020204030204"/>
                <a:cs typeface="Calibri" panose="020F0502020204030204"/>
              </a:rPr>
              <a:t>26</a:t>
            </a:r>
            <a:endParaRPr sz="2100" dirty="0">
              <a:latin typeface="Calibri" panose="020F0502020204030204"/>
              <a:cs typeface="Calibri" panose="020F0502020204030204"/>
            </a:endParaRPr>
          </a:p>
        </p:txBody>
      </p:sp>
      <p:sp>
        <p:nvSpPr>
          <p:cNvPr id="16" name="object 6"/>
          <p:cNvSpPr txBox="1"/>
          <p:nvPr/>
        </p:nvSpPr>
        <p:spPr>
          <a:xfrm>
            <a:off x="301524" y="3169730"/>
            <a:ext cx="5291556" cy="1936716"/>
          </a:xfrm>
          <a:prstGeom prst="rect">
            <a:avLst/>
          </a:prstGeom>
        </p:spPr>
        <p:txBody>
          <a:bodyPr vert="horz" wrap="square" lIns="0" tIns="9049" rIns="0" bIns="0" rtlCol="0">
            <a:spAutoFit/>
          </a:bodyPr>
          <a:lstStyle/>
          <a:p>
            <a:pPr marL="47625">
              <a:spcBef>
                <a:spcPts val="70"/>
              </a:spcBef>
            </a:pPr>
            <a:r>
              <a:rPr sz="2100" spc="-4" dirty="0">
                <a:latin typeface="Bahnschrift" panose="020B0502040204020203" pitchFamily="34" charset="0"/>
                <a:cs typeface="Calibri" panose="020F0502020204030204"/>
              </a:rPr>
              <a:t>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d</a:t>
            </a:r>
            <a:r>
              <a:rPr sz="2080" spc="5" baseline="26000" dirty="0">
                <a:latin typeface="Bahnschrift" panose="020B0502040204020203" pitchFamily="34" charset="0"/>
                <a:cs typeface="Calibri" panose="020F0502020204030204"/>
              </a:rPr>
              <a:t>-1</a:t>
            </a:r>
            <a:r>
              <a:rPr sz="2080" spc="242"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8"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a:spcBef>
                <a:spcPts val="5"/>
              </a:spcBef>
            </a:pPr>
            <a:endParaRPr sz="2065" dirty="0">
              <a:latin typeface="Bahnschrift" panose="020B0502040204020203" pitchFamily="34" charset="0"/>
              <a:cs typeface="Calibri" panose="020F0502020204030204"/>
            </a:endParaRPr>
          </a:p>
          <a:p>
            <a:pPr marL="47625"/>
            <a:r>
              <a:rPr sz="2100" spc="-4" dirty="0">
                <a:latin typeface="Bahnschrift" panose="020B0502040204020203" pitchFamily="34" charset="0"/>
                <a:cs typeface="Calibri" panose="020F0502020204030204"/>
              </a:rPr>
              <a: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15</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r>
              <a:rPr sz="2100"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(Hit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and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trial Method)</a:t>
            </a:r>
            <a:endParaRPr sz="2100" dirty="0">
              <a:latin typeface="Bahnschrift" panose="020B0502040204020203" pitchFamily="34" charset="0"/>
              <a:cs typeface="Calibri" panose="020F0502020204030204"/>
            </a:endParaRPr>
          </a:p>
          <a:p>
            <a:pPr>
              <a:lnSpc>
                <a:spcPct val="100000"/>
              </a:lnSpc>
            </a:pPr>
            <a:endParaRPr sz="2065" dirty="0">
              <a:latin typeface="Bahnschrift" panose="020B0502040204020203" pitchFamily="34" charset="0"/>
              <a:cs typeface="Calibri" panose="020F0502020204030204"/>
            </a:endParaRPr>
          </a:p>
          <a:p>
            <a:pPr marL="47625">
              <a:spcBef>
                <a:spcPts val="5"/>
              </a:spcBef>
            </a:pPr>
            <a:r>
              <a:rPr sz="2100" spc="-4" dirty="0">
                <a:latin typeface="Bahnschrift" panose="020B0502040204020203" pitchFamily="34" charset="0"/>
                <a:cs typeface="Calibri" panose="020F0502020204030204"/>
              </a:rPr>
              <a:t>If</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7</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then</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15*7</a:t>
            </a:r>
            <a:r>
              <a:rPr sz="2100" spc="19"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105</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lang="en-US"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lang="en-US"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marL="1384300"/>
            <a:r>
              <a:rPr sz="2100" b="1" spc="-4" dirty="0">
                <a:latin typeface="Bahnschrift" panose="020B0502040204020203" pitchFamily="34" charset="0"/>
                <a:cs typeface="Calibri" panose="020F0502020204030204"/>
              </a:rPr>
              <a:t>hence</a:t>
            </a:r>
            <a:r>
              <a:rPr sz="2100" b="1" spc="-15"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d</a:t>
            </a:r>
            <a:r>
              <a:rPr sz="2080" b="1" baseline="26000" dirty="0">
                <a:latin typeface="Bahnschrift" panose="020B0502040204020203" pitchFamily="34" charset="0"/>
                <a:cs typeface="Calibri" panose="020F0502020204030204"/>
              </a:rPr>
              <a:t>-1</a:t>
            </a:r>
            <a:r>
              <a:rPr sz="2080" b="1" spc="-5" baseline="26000"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=7</a:t>
            </a:r>
            <a:endParaRPr sz="2100" dirty="0">
              <a:latin typeface="Bahnschrift" panose="020B0502040204020203" pitchFamily="34" charset="0"/>
              <a:cs typeface="Calibri" panose="020F0502020204030204"/>
            </a:endParaRPr>
          </a:p>
        </p:txBody>
      </p:sp>
      <p:pic>
        <p:nvPicPr>
          <p:cNvPr id="17" name="object 7"/>
          <p:cNvPicPr/>
          <p:nvPr/>
        </p:nvPicPr>
        <p:blipFill>
          <a:blip r:embed="rId1" cstate="print"/>
          <a:stretch>
            <a:fillRect/>
          </a:stretch>
        </p:blipFill>
        <p:spPr>
          <a:xfrm>
            <a:off x="4557070" y="2303339"/>
            <a:ext cx="4480250" cy="1356540"/>
          </a:xfrm>
          <a:prstGeom prst="rect">
            <a:avLst/>
          </a:prstGeom>
        </p:spPr>
      </p:pic>
      <p:grpSp>
        <p:nvGrpSpPr>
          <p:cNvPr id="18" name="object 8"/>
          <p:cNvGrpSpPr/>
          <p:nvPr/>
        </p:nvGrpSpPr>
        <p:grpSpPr>
          <a:xfrm>
            <a:off x="1074039" y="2903600"/>
            <a:ext cx="176213" cy="386715"/>
            <a:chOff x="1299972" y="3226307"/>
            <a:chExt cx="234950" cy="515620"/>
          </a:xfrm>
        </p:grpSpPr>
        <p:pic>
          <p:nvPicPr>
            <p:cNvPr id="19" name="object 9"/>
            <p:cNvPicPr/>
            <p:nvPr/>
          </p:nvPicPr>
          <p:blipFill>
            <a:blip r:embed="rId2" cstate="print"/>
            <a:stretch>
              <a:fillRect/>
            </a:stretch>
          </p:blipFill>
          <p:spPr>
            <a:xfrm>
              <a:off x="1299972" y="3226307"/>
              <a:ext cx="234696" cy="515112"/>
            </a:xfrm>
            <a:prstGeom prst="rect">
              <a:avLst/>
            </a:prstGeom>
          </p:spPr>
        </p:pic>
        <p:sp>
          <p:nvSpPr>
            <p:cNvPr id="20" name="object 10"/>
            <p:cNvSpPr/>
            <p:nvPr/>
          </p:nvSpPr>
          <p:spPr>
            <a:xfrm>
              <a:off x="1357757" y="3247897"/>
              <a:ext cx="78105" cy="357505"/>
            </a:xfrm>
            <a:custGeom>
              <a:avLst/>
              <a:gdLst/>
              <a:ahLst/>
              <a:cxnLst/>
              <a:rect l="l" t="t" r="r" b="b"/>
              <a:pathLst>
                <a:path w="78105" h="357504">
                  <a:moveTo>
                    <a:pt x="25925" y="280034"/>
                  </a:moveTo>
                  <a:lnTo>
                    <a:pt x="0" y="281050"/>
                  </a:lnTo>
                  <a:lnTo>
                    <a:pt x="41783" y="357250"/>
                  </a:lnTo>
                  <a:lnTo>
                    <a:pt x="70927" y="292988"/>
                  </a:lnTo>
                  <a:lnTo>
                    <a:pt x="26415" y="292988"/>
                  </a:lnTo>
                  <a:lnTo>
                    <a:pt x="25925" y="280034"/>
                  </a:lnTo>
                  <a:close/>
                </a:path>
                <a:path w="78105" h="357504">
                  <a:moveTo>
                    <a:pt x="51833" y="279018"/>
                  </a:moveTo>
                  <a:lnTo>
                    <a:pt x="25925" y="280034"/>
                  </a:lnTo>
                  <a:lnTo>
                    <a:pt x="26415" y="292988"/>
                  </a:lnTo>
                  <a:lnTo>
                    <a:pt x="52324" y="291973"/>
                  </a:lnTo>
                  <a:lnTo>
                    <a:pt x="51833" y="279018"/>
                  </a:lnTo>
                  <a:close/>
                </a:path>
                <a:path w="78105" h="357504">
                  <a:moveTo>
                    <a:pt x="77724" y="278002"/>
                  </a:moveTo>
                  <a:lnTo>
                    <a:pt x="51833" y="279018"/>
                  </a:lnTo>
                  <a:lnTo>
                    <a:pt x="52324" y="291973"/>
                  </a:lnTo>
                  <a:lnTo>
                    <a:pt x="26415" y="292988"/>
                  </a:lnTo>
                  <a:lnTo>
                    <a:pt x="70927" y="292988"/>
                  </a:lnTo>
                  <a:lnTo>
                    <a:pt x="77724" y="278002"/>
                  </a:lnTo>
                  <a:close/>
                </a:path>
                <a:path w="78105" h="357504">
                  <a:moveTo>
                    <a:pt x="41275" y="0"/>
                  </a:moveTo>
                  <a:lnTo>
                    <a:pt x="15367" y="1015"/>
                  </a:lnTo>
                  <a:lnTo>
                    <a:pt x="25925" y="280034"/>
                  </a:lnTo>
                  <a:lnTo>
                    <a:pt x="51833" y="279018"/>
                  </a:lnTo>
                  <a:lnTo>
                    <a:pt x="41275" y="0"/>
                  </a:lnTo>
                  <a:close/>
                </a:path>
              </a:pathLst>
            </a:custGeom>
            <a:solidFill>
              <a:srgbClr val="000000"/>
            </a:solidFill>
          </p:spPr>
          <p:txBody>
            <a:bodyPr wrap="square" lIns="0" tIns="0" rIns="0" bIns="0" rtlCol="0"/>
            <a:lstStyle/>
            <a:p>
              <a:endParaRPr sz="1350"/>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11" name="object 3"/>
          <p:cNvSpPr txBox="1"/>
          <p:nvPr/>
        </p:nvSpPr>
        <p:spPr>
          <a:xfrm>
            <a:off x="99061" y="1662875"/>
            <a:ext cx="8968739" cy="932948"/>
          </a:xfrm>
          <a:prstGeom prst="rect">
            <a:avLst/>
          </a:prstGeom>
        </p:spPr>
        <p:txBody>
          <a:bodyPr vert="horz" wrap="square" lIns="0" tIns="9525" rIns="0" bIns="0" rtlCol="0">
            <a:spAutoFit/>
          </a:bodyPr>
          <a:lstStyle/>
          <a:p>
            <a:pPr marL="9525" marR="3810">
              <a:spcBef>
                <a:spcPts val="75"/>
              </a:spcBef>
              <a:tabLst>
                <a:tab pos="3699510" algn="l"/>
              </a:tabLst>
            </a:pPr>
            <a:r>
              <a:rPr sz="2100" b="1" spc="-8" dirty="0">
                <a:latin typeface="Bahnschrift" panose="020B0502040204020203" pitchFamily="34" charset="0"/>
                <a:cs typeface="Calibri" panose="020F0502020204030204"/>
              </a:rPr>
              <a:t>Step</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2:</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Multiply</a:t>
            </a:r>
            <a:r>
              <a:rPr sz="2100" b="1" spc="11"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multiplicative</a:t>
            </a:r>
            <a:r>
              <a:rPr sz="2100" b="1" spc="23"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lang="en-US" sz="2100" b="1" spc="-11"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of </a:t>
            </a:r>
            <a:r>
              <a:rPr sz="2100" b="1" spc="-4" dirty="0">
                <a:latin typeface="Bahnschrift" panose="020B0502040204020203" pitchFamily="34" charset="0"/>
                <a:cs typeface="Calibri" panose="020F0502020204030204"/>
              </a:rPr>
              <a:t>the </a:t>
            </a:r>
            <a:r>
              <a:rPr sz="2100" b="1" spc="-8" dirty="0">
                <a:latin typeface="Bahnschrift" panose="020B0502040204020203" pitchFamily="34" charset="0"/>
                <a:cs typeface="Calibri" panose="020F0502020204030204"/>
              </a:rPr>
              <a:t>determinant </a:t>
            </a:r>
            <a:r>
              <a:rPr sz="2100" b="1" spc="-4" dirty="0">
                <a:latin typeface="Bahnschrift" panose="020B0502040204020203" pitchFamily="34" charset="0"/>
                <a:cs typeface="Calibri" panose="020F0502020204030204"/>
              </a:rPr>
              <a:t>with </a:t>
            </a:r>
            <a:r>
              <a:rPr sz="2100" b="1" spc="-394"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adjoin</a:t>
            </a:r>
            <a:r>
              <a:rPr lang="en-US" sz="2100" b="1" dirty="0">
                <a:latin typeface="Bahnschrift" panose="020B0502040204020203" pitchFamily="34" charset="0"/>
                <a:cs typeface="Calibri" panose="020F0502020204030204"/>
              </a:rPr>
              <a:t>t</a:t>
            </a:r>
            <a:r>
              <a:rPr sz="2100" b="1" spc="-15"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matrix</a:t>
            </a:r>
            <a:endParaRPr sz="2100" dirty="0">
              <a:latin typeface="Bahnschrift" panose="020B0502040204020203" pitchFamily="34" charset="0"/>
              <a:cs typeface="Calibri" panose="020F0502020204030204"/>
            </a:endParaRPr>
          </a:p>
          <a:p>
            <a:pPr marL="9525"/>
            <a:r>
              <a:rPr b="1" dirty="0">
                <a:latin typeface="Bahnschrift" panose="020B0502040204020203" pitchFamily="34" charset="0"/>
                <a:cs typeface="Calibri" panose="020F0502020204030204"/>
              </a:rPr>
              <a:t>2.1</a:t>
            </a:r>
            <a:r>
              <a:rPr b="1" spc="-19"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Adjo</a:t>
            </a:r>
            <a:r>
              <a:rPr lang="en-US" b="1" dirty="0">
                <a:latin typeface="Bahnschrift" panose="020B0502040204020203" pitchFamily="34" charset="0"/>
                <a:cs typeface="Calibri" panose="020F0502020204030204"/>
              </a:rPr>
              <a:t>int</a:t>
            </a:r>
            <a:r>
              <a:rPr b="1" spc="-19"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p:txBody>
      </p:sp>
      <p:pic>
        <p:nvPicPr>
          <p:cNvPr id="12" name="object 4"/>
          <p:cNvPicPr/>
          <p:nvPr/>
        </p:nvPicPr>
        <p:blipFill>
          <a:blip r:embed="rId1" cstate="print"/>
          <a:stretch>
            <a:fillRect/>
          </a:stretch>
        </p:blipFill>
        <p:spPr>
          <a:xfrm>
            <a:off x="2025001" y="2595822"/>
            <a:ext cx="4695191" cy="854386"/>
          </a:xfrm>
          <a:prstGeom prst="rect">
            <a:avLst/>
          </a:prstGeom>
        </p:spPr>
      </p:pic>
      <p:sp>
        <p:nvSpPr>
          <p:cNvPr id="21" name="object 5"/>
          <p:cNvSpPr txBox="1"/>
          <p:nvPr/>
        </p:nvSpPr>
        <p:spPr>
          <a:xfrm>
            <a:off x="99060" y="3528769"/>
            <a:ext cx="9044940" cy="563616"/>
          </a:xfrm>
          <a:prstGeom prst="rect">
            <a:avLst/>
          </a:prstGeom>
        </p:spPr>
        <p:txBody>
          <a:bodyPr vert="horz" wrap="square" lIns="0" tIns="9525" rIns="0" bIns="0" rtlCol="0">
            <a:spAutoFit/>
          </a:bodyPr>
          <a:lstStyle/>
          <a:p>
            <a:pPr marL="9525" marR="3810">
              <a:spcBef>
                <a:spcPts val="75"/>
              </a:spcBef>
            </a:pPr>
            <a:r>
              <a:rPr dirty="0">
                <a:latin typeface="Bahnschrift" panose="020B0502040204020203" pitchFamily="34" charset="0"/>
                <a:cs typeface="Calibri" panose="020F0502020204030204"/>
              </a:rPr>
              <a:t>And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negative</a:t>
            </a:r>
            <a:r>
              <a:rPr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a:t>
            </a:r>
            <a:r>
              <a:rPr spc="-8" dirty="0">
                <a:latin typeface="Bahnschrift" panose="020B0502040204020203" pitchFamily="34" charset="0"/>
                <a:cs typeface="Calibri" panose="020F0502020204030204"/>
              </a:rPr>
              <a:t> we</a:t>
            </a:r>
            <a:r>
              <a:rPr spc="11"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have to</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add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them</a:t>
            </a:r>
            <a:r>
              <a:rPr spc="8"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with</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26 </a:t>
            </a:r>
            <a:r>
              <a:rPr spc="-8" dirty="0">
                <a:latin typeface="Bahnschrift" panose="020B0502040204020203" pitchFamily="34" charset="0"/>
                <a:cs typeface="Calibri" panose="020F0502020204030204"/>
              </a:rPr>
              <a:t>to</a:t>
            </a:r>
            <a:r>
              <a:rPr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get</a:t>
            </a:r>
            <a:r>
              <a:rPr dirty="0">
                <a:latin typeface="Bahnschrift" panose="020B0502040204020203" pitchFamily="34" charset="0"/>
                <a:cs typeface="Calibri" panose="020F0502020204030204"/>
              </a:rPr>
              <a:t> the </a:t>
            </a:r>
            <a:r>
              <a:rPr spc="-4" dirty="0">
                <a:latin typeface="Bahnschrift" panose="020B0502040204020203" pitchFamily="34" charset="0"/>
                <a:cs typeface="Calibri" panose="020F0502020204030204"/>
              </a:rPr>
              <a:t>desired</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 </a:t>
            </a:r>
            <a:r>
              <a:rPr spc="-296"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between</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0 and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25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use </a:t>
            </a:r>
            <a:r>
              <a:rPr dirty="0">
                <a:latin typeface="Bahnschrift" panose="020B0502040204020203" pitchFamily="34" charset="0"/>
                <a:cs typeface="Calibri" panose="020F0502020204030204"/>
              </a:rPr>
              <a:t>in the</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decryption</a:t>
            </a:r>
            <a:r>
              <a:rPr spc="15"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formula.</a:t>
            </a:r>
            <a:endParaRPr dirty="0">
              <a:latin typeface="Bahnschrift" panose="020B0502040204020203" pitchFamily="34" charset="0"/>
              <a:cs typeface="Calibri" panose="020F0502020204030204"/>
            </a:endParaRPr>
          </a:p>
        </p:txBody>
      </p:sp>
      <p:pic>
        <p:nvPicPr>
          <p:cNvPr id="22" name="object 6"/>
          <p:cNvPicPr/>
          <p:nvPr/>
        </p:nvPicPr>
        <p:blipFill>
          <a:blip r:embed="rId2" cstate="print"/>
          <a:stretch>
            <a:fillRect/>
          </a:stretch>
        </p:blipFill>
        <p:spPr>
          <a:xfrm>
            <a:off x="1346618" y="4301490"/>
            <a:ext cx="6138186" cy="86258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7" name="object 3"/>
          <p:cNvSpPr txBox="1"/>
          <p:nvPr/>
        </p:nvSpPr>
        <p:spPr>
          <a:xfrm>
            <a:off x="99060" y="1711440"/>
            <a:ext cx="8968740" cy="932948"/>
          </a:xfrm>
          <a:prstGeom prst="rect">
            <a:avLst/>
          </a:prstGeom>
        </p:spPr>
        <p:txBody>
          <a:bodyPr vert="horz" wrap="square" lIns="0" tIns="9525" rIns="0" bIns="0" rtlCol="0">
            <a:spAutoFit/>
          </a:bodyPr>
          <a:lstStyle/>
          <a:p>
            <a:pPr marL="9525" marR="3810">
              <a:spcBef>
                <a:spcPts val="75"/>
              </a:spcBef>
              <a:tabLst>
                <a:tab pos="3699510" algn="l"/>
              </a:tabLst>
            </a:pPr>
            <a:r>
              <a:rPr sz="2100" b="1" spc="-8" dirty="0">
                <a:latin typeface="Bahnschrift" panose="020B0502040204020203" pitchFamily="34" charset="0"/>
                <a:cs typeface="Calibri" panose="020F0502020204030204"/>
              </a:rPr>
              <a:t>Step 2: Multiply multiplicative inverse</a:t>
            </a:r>
            <a:r>
              <a:rPr lang="en-US" sz="2100" b="1" spc="-8"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of the determinant with  adjoin</a:t>
            </a:r>
            <a:r>
              <a:rPr lang="en-US" sz="2100" b="1" spc="-8" dirty="0">
                <a:latin typeface="Bahnschrift" panose="020B0502040204020203" pitchFamily="34" charset="0"/>
                <a:cs typeface="Calibri" panose="020F0502020204030204"/>
              </a:rPr>
              <a:t>t</a:t>
            </a:r>
            <a:r>
              <a:rPr sz="2100" b="1" spc="-8" dirty="0">
                <a:latin typeface="Bahnschrift" panose="020B0502040204020203" pitchFamily="34" charset="0"/>
                <a:cs typeface="Calibri" panose="020F0502020204030204"/>
              </a:rPr>
              <a:t> matrix</a:t>
            </a:r>
            <a:endParaRPr sz="2100" b="1" spc="-8" dirty="0">
              <a:latin typeface="Bahnschrift" panose="020B0502040204020203" pitchFamily="34" charset="0"/>
              <a:cs typeface="Calibri" panose="020F0502020204030204"/>
            </a:endParaRPr>
          </a:p>
          <a:p>
            <a:pPr marL="38100"/>
            <a:r>
              <a:rPr b="1" spc="-8" dirty="0">
                <a:latin typeface="Bahnschrift" panose="020B0502040204020203" pitchFamily="34" charset="0"/>
                <a:cs typeface="Calibri" panose="020F0502020204030204"/>
              </a:rPr>
              <a:t>2.2 Multiply d-1 with Adjoin matrix</a:t>
            </a:r>
            <a:endParaRPr b="1" spc="-8" dirty="0">
              <a:latin typeface="Bahnschrift" panose="020B0502040204020203" pitchFamily="34" charset="0"/>
              <a:cs typeface="Calibri" panose="020F0502020204030204"/>
            </a:endParaRPr>
          </a:p>
        </p:txBody>
      </p:sp>
      <p:pic>
        <p:nvPicPr>
          <p:cNvPr id="9" name="object 4"/>
          <p:cNvPicPr/>
          <p:nvPr/>
        </p:nvPicPr>
        <p:blipFill>
          <a:blip r:embed="rId1" cstate="print"/>
          <a:stretch>
            <a:fillRect/>
          </a:stretch>
        </p:blipFill>
        <p:spPr>
          <a:xfrm>
            <a:off x="677234" y="2846305"/>
            <a:ext cx="7118026" cy="842570"/>
          </a:xfrm>
          <a:prstGeom prst="rect">
            <a:avLst/>
          </a:prstGeom>
        </p:spPr>
      </p:pic>
      <p:pic>
        <p:nvPicPr>
          <p:cNvPr id="10" name="object 5"/>
          <p:cNvPicPr/>
          <p:nvPr/>
        </p:nvPicPr>
        <p:blipFill>
          <a:blip r:embed="rId2" cstate="print"/>
          <a:stretch>
            <a:fillRect/>
          </a:stretch>
        </p:blipFill>
        <p:spPr>
          <a:xfrm>
            <a:off x="677233" y="4011696"/>
            <a:ext cx="7026587" cy="84257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4"/>
          <p:cNvPicPr/>
          <p:nvPr/>
        </p:nvPicPr>
        <p:blipFill>
          <a:blip r:embed="rId1" cstate="print"/>
          <a:stretch>
            <a:fillRect/>
          </a:stretch>
        </p:blipFill>
        <p:spPr>
          <a:xfrm>
            <a:off x="2670699" y="1990408"/>
            <a:ext cx="6435201" cy="3431222"/>
          </a:xfrm>
          <a:prstGeom prst="rect">
            <a:avLst/>
          </a:prstGeom>
        </p:spPr>
      </p:pic>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06681" y="1662875"/>
            <a:ext cx="8930639" cy="1230465"/>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a:t>
            </a:r>
            <a:r>
              <a:rPr lang="en-US" b="1" spc="-4" dirty="0">
                <a:latin typeface="Bahnschrift" panose="020B0502040204020203" pitchFamily="34" charset="0"/>
                <a:cs typeface="Calibri" panose="020F0502020204030204"/>
              </a:rPr>
              <a:t>y</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15"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endParaRPr lang="en-US" sz="2400" dirty="0">
              <a:latin typeface="Bahnschrift" panose="020B0502040204020203" pitchFamily="34" charset="0"/>
              <a:cs typeface="Calibri" panose="020F0502020204030204"/>
            </a:endParaRPr>
          </a:p>
          <a:p>
            <a:pPr marL="321310">
              <a:spcBef>
                <a:spcPts val="820"/>
              </a:spcBef>
            </a:pPr>
            <a:r>
              <a:rPr sz="2400" spc="-19" dirty="0">
                <a:latin typeface="Bahnschrift" panose="020B0502040204020203" pitchFamily="34" charset="0"/>
                <a:cs typeface="Calibri" panose="020F0502020204030204"/>
              </a:rPr>
              <a:t> </a:t>
            </a:r>
            <a:r>
              <a:rPr sz="2400" spc="15" dirty="0">
                <a:latin typeface="Bahnschrift" panose="020B0502040204020203" pitchFamily="34" charset="0"/>
                <a:cs typeface="Calibri" panose="020F0502020204030204"/>
              </a:rPr>
              <a:t>‘</a:t>
            </a:r>
            <a:r>
              <a:rPr sz="2400" spc="15" dirty="0">
                <a:solidFill>
                  <a:srgbClr val="FF0000"/>
                </a:solidFill>
                <a:latin typeface="Bahnschrift" panose="020B0502040204020203" pitchFamily="34" charset="0"/>
                <a:cs typeface="Calibri" panose="020F0502020204030204"/>
              </a:rPr>
              <a:t>ELSC</a:t>
            </a:r>
            <a:r>
              <a:rPr sz="2400" spc="15" dirty="0">
                <a:latin typeface="Bahnschrift" panose="020B0502040204020203" pitchFamily="34" charset="0"/>
                <a:cs typeface="Calibri" panose="020F0502020204030204"/>
              </a:rPr>
              <a:t>’</a:t>
            </a:r>
            <a:endParaRPr sz="2400" dirty="0">
              <a:latin typeface="Bahnschrift" panose="020B0502040204020203" pitchFamily="34" charset="0"/>
              <a:cs typeface="Calibri" panose="020F0502020204030204"/>
            </a:endParaRPr>
          </a:p>
        </p:txBody>
      </p:sp>
      <p:pic>
        <p:nvPicPr>
          <p:cNvPr id="5" name="object 5"/>
          <p:cNvPicPr/>
          <p:nvPr/>
        </p:nvPicPr>
        <p:blipFill>
          <a:blip r:embed="rId2" cstate="print"/>
          <a:stretch>
            <a:fillRect/>
          </a:stretch>
        </p:blipFill>
        <p:spPr>
          <a:xfrm>
            <a:off x="106680" y="3151034"/>
            <a:ext cx="2476500" cy="554985"/>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3048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2</a:t>
            </a:r>
            <a:endParaRPr lang="en-US" sz="2700" dirty="0">
              <a:latin typeface="Bahnschrift" panose="020B0502040204020203" pitchFamily="34" charset="0"/>
            </a:endParaRPr>
          </a:p>
        </p:txBody>
      </p:sp>
      <p:sp>
        <p:nvSpPr>
          <p:cNvPr id="7" name="object 7"/>
          <p:cNvSpPr txBox="1"/>
          <p:nvPr/>
        </p:nvSpPr>
        <p:spPr>
          <a:xfrm>
            <a:off x="198271" y="1716977"/>
            <a:ext cx="4739489" cy="979114"/>
          </a:xfrm>
          <a:prstGeom prst="rect">
            <a:avLst/>
          </a:prstGeom>
        </p:spPr>
        <p:txBody>
          <a:bodyPr vert="horz" wrap="square" lIns="0" tIns="9525" rIns="0" bIns="0" rtlCol="0">
            <a:spAutoFit/>
          </a:bodyPr>
          <a:lstStyle/>
          <a:p>
            <a:pPr marL="9525">
              <a:spcBef>
                <a:spcPts val="75"/>
              </a:spcBef>
            </a:pPr>
            <a:r>
              <a:rPr sz="2100" b="1" spc="-15" dirty="0">
                <a:latin typeface="Bahnschrift" panose="020B0502040204020203" pitchFamily="34" charset="0"/>
                <a:cs typeface="Calibri" panose="020F0502020204030204"/>
              </a:rPr>
              <a:t>Key:</a:t>
            </a:r>
            <a:r>
              <a:rPr sz="2100" b="1" spc="-26"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HILL</a:t>
            </a:r>
            <a:endParaRPr sz="2100" dirty="0">
              <a:latin typeface="Bahnschrift" panose="020B0502040204020203" pitchFamily="34" charset="0"/>
              <a:cs typeface="Calibri" panose="020F0502020204030204"/>
            </a:endParaRPr>
          </a:p>
          <a:p>
            <a:pPr>
              <a:spcBef>
                <a:spcPts val="10"/>
              </a:spcBef>
            </a:pPr>
            <a:endParaRPr sz="2100" dirty="0">
              <a:latin typeface="Bahnschrift" panose="020B0502040204020203" pitchFamily="34" charset="0"/>
              <a:cs typeface="Calibri" panose="020F0502020204030204"/>
            </a:endParaRPr>
          </a:p>
          <a:p>
            <a:pPr marL="9525">
              <a:spcBef>
                <a:spcPts val="5"/>
              </a:spcBef>
            </a:pPr>
            <a:r>
              <a:rPr sz="2100" b="1" spc="-8" dirty="0">
                <a:latin typeface="Bahnschrift" panose="020B0502040204020203" pitchFamily="34" charset="0"/>
                <a:cs typeface="Calibri" panose="020F0502020204030204"/>
              </a:rPr>
              <a:t>Ciphertext:</a:t>
            </a:r>
            <a:r>
              <a:rPr sz="2100" b="1" spc="-15" dirty="0">
                <a:latin typeface="Bahnschrift" panose="020B0502040204020203" pitchFamily="34" charset="0"/>
                <a:cs typeface="Calibri" panose="020F0502020204030204"/>
              </a:rPr>
              <a:t> </a:t>
            </a:r>
            <a:r>
              <a:rPr sz="2100" b="1" spc="-34" dirty="0">
                <a:latin typeface="Bahnschrift" panose="020B0502040204020203" pitchFamily="34" charset="0"/>
                <a:cs typeface="Calibri" panose="020F0502020204030204"/>
              </a:rPr>
              <a:t>APADJ</a:t>
            </a:r>
            <a:r>
              <a:rPr sz="2100" b="1" spc="-19" dirty="0">
                <a:latin typeface="Bahnschrift" panose="020B0502040204020203" pitchFamily="34" charset="0"/>
                <a:cs typeface="Calibri" panose="020F0502020204030204"/>
              </a:rPr>
              <a:t> TFTWLFJ</a:t>
            </a:r>
            <a:endParaRPr sz="2100" dirty="0">
              <a:latin typeface="Bahnschrift" panose="020B0502040204020203" pitchFamily="34" charset="0"/>
              <a:cs typeface="Calibri" panose="020F0502020204030204"/>
            </a:endParaRPr>
          </a:p>
        </p:txBody>
      </p:sp>
      <p:pic>
        <p:nvPicPr>
          <p:cNvPr id="9" name="object 8"/>
          <p:cNvPicPr/>
          <p:nvPr/>
        </p:nvPicPr>
        <p:blipFill>
          <a:blip r:embed="rId1" cstate="print"/>
          <a:stretch>
            <a:fillRect/>
          </a:stretch>
        </p:blipFill>
        <p:spPr>
          <a:xfrm>
            <a:off x="3373076" y="857250"/>
            <a:ext cx="2397848" cy="423164"/>
          </a:xfrm>
          <a:prstGeom prst="rect">
            <a:avLst/>
          </a:prstGeom>
        </p:spPr>
      </p:pic>
      <p:sp>
        <p:nvSpPr>
          <p:cNvPr id="10" name="object 9"/>
          <p:cNvSpPr txBox="1"/>
          <p:nvPr/>
        </p:nvSpPr>
        <p:spPr>
          <a:xfrm>
            <a:off x="198271" y="3273362"/>
            <a:ext cx="8709509" cy="1315104"/>
          </a:xfrm>
          <a:prstGeom prst="rect">
            <a:avLst/>
          </a:prstGeom>
        </p:spPr>
        <p:txBody>
          <a:bodyPr vert="horz" wrap="square" lIns="0" tIns="9525" rIns="0" bIns="0" rtlCol="0">
            <a:spAutoFit/>
          </a:bodyPr>
          <a:lstStyle/>
          <a:p>
            <a:pPr marL="9525" marR="3810">
              <a:spcBef>
                <a:spcPts val="75"/>
              </a:spcBef>
            </a:pPr>
            <a:r>
              <a:rPr sz="2100" b="1" spc="-8" dirty="0">
                <a:latin typeface="Bahnschrift" panose="020B0502040204020203" pitchFamily="34" charset="0"/>
                <a:cs typeface="Calibri" panose="020F0502020204030204"/>
              </a:rPr>
              <a:t>Step</a:t>
            </a:r>
            <a:r>
              <a:rPr sz="2100" b="1" spc="-4"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1: </a:t>
            </a:r>
            <a:r>
              <a:rPr sz="2100" b="1" spc="-8" dirty="0">
                <a:latin typeface="Bahnschrift" panose="020B0502040204020203" pitchFamily="34" charset="0"/>
                <a:cs typeface="Calibri" panose="020F0502020204030204"/>
              </a:rPr>
              <a:t>Calculate</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multiplicative</a:t>
            </a:r>
            <a:r>
              <a:rPr sz="2100" b="1" spc="4"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sz="2100" b="1" spc="-4"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for</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determinant. </a:t>
            </a:r>
            <a:r>
              <a:rPr sz="2100" b="1" spc="-394" dirty="0">
                <a:latin typeface="Bahnschrift" panose="020B0502040204020203" pitchFamily="34" charset="0"/>
                <a:cs typeface="Calibri" panose="020F0502020204030204"/>
              </a:rPr>
              <a:t> </a:t>
            </a:r>
            <a:endParaRPr lang="en-US" sz="2100" b="1" spc="-394" dirty="0">
              <a:latin typeface="Bahnschrift" panose="020B0502040204020203" pitchFamily="34" charset="0"/>
              <a:cs typeface="Calibri" panose="020F0502020204030204"/>
            </a:endParaRPr>
          </a:p>
          <a:p>
            <a:pPr marL="9525" marR="3810">
              <a:spcBef>
                <a:spcPts val="75"/>
              </a:spcBef>
            </a:pPr>
            <a:r>
              <a:rPr sz="2100" b="1" spc="-8" dirty="0">
                <a:latin typeface="Bahnschrift" panose="020B0502040204020203" pitchFamily="34" charset="0"/>
                <a:cs typeface="Calibri" panose="020F0502020204030204"/>
              </a:rPr>
              <a:t>Step </a:t>
            </a:r>
            <a:r>
              <a:rPr sz="2100" b="1" dirty="0">
                <a:latin typeface="Bahnschrift" panose="020B0502040204020203" pitchFamily="34" charset="0"/>
                <a:cs typeface="Calibri" panose="020F0502020204030204"/>
              </a:rPr>
              <a:t>2:</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Multiply</a:t>
            </a:r>
            <a:r>
              <a:rPr sz="2100" b="1" spc="4"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it </a:t>
            </a:r>
            <a:r>
              <a:rPr sz="2100" b="1" spc="-4" dirty="0">
                <a:latin typeface="Bahnschrift" panose="020B0502040204020203" pitchFamily="34" charset="0"/>
                <a:cs typeface="Calibri" panose="020F0502020204030204"/>
              </a:rPr>
              <a:t>with</a:t>
            </a:r>
            <a:r>
              <a:rPr sz="2100" b="1" spc="-1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Adjoin </a:t>
            </a:r>
            <a:r>
              <a:rPr sz="2100" b="1" spc="-8" dirty="0">
                <a:latin typeface="Bahnschrift" panose="020B0502040204020203" pitchFamily="34" charset="0"/>
                <a:cs typeface="Calibri" panose="020F0502020204030204"/>
              </a:rPr>
              <a:t>matrix</a:t>
            </a:r>
            <a:endParaRPr sz="2100" dirty="0">
              <a:latin typeface="Bahnschrift" panose="020B0502040204020203" pitchFamily="34" charset="0"/>
              <a:cs typeface="Calibri" panose="020F0502020204030204"/>
            </a:endParaRPr>
          </a:p>
          <a:p>
            <a:pPr marL="9525" marR="227965"/>
            <a:r>
              <a:rPr sz="2100" b="1" spc="-8" dirty="0">
                <a:latin typeface="Bahnschrift" panose="020B0502040204020203" pitchFamily="34" charset="0"/>
                <a:cs typeface="Calibri" panose="020F0502020204030204"/>
              </a:rPr>
              <a:t>Step </a:t>
            </a:r>
            <a:r>
              <a:rPr sz="2100" b="1" dirty="0">
                <a:latin typeface="Bahnschrift" panose="020B0502040204020203" pitchFamily="34" charset="0"/>
                <a:cs typeface="Calibri" panose="020F0502020204030204"/>
              </a:rPr>
              <a:t>3:</a:t>
            </a:r>
            <a:r>
              <a:rPr sz="2100" b="1" spc="-4" dirty="0">
                <a:latin typeface="Bahnschrift" panose="020B0502040204020203" pitchFamily="34" charset="0"/>
                <a:cs typeface="Calibri" panose="020F0502020204030204"/>
              </a:rPr>
              <a:t> Multiple</a:t>
            </a:r>
            <a:r>
              <a:rPr sz="2100" b="1" spc="4"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sz="2100" b="1" spc="4" dirty="0">
                <a:latin typeface="Bahnschrift" panose="020B0502040204020203" pitchFamily="34" charset="0"/>
                <a:cs typeface="Calibri" panose="020F0502020204030204"/>
              </a:rPr>
              <a:t> </a:t>
            </a:r>
            <a:r>
              <a:rPr sz="2100" b="1" spc="-23" dirty="0">
                <a:latin typeface="Bahnschrift" panose="020B0502040204020203" pitchFamily="34" charset="0"/>
                <a:cs typeface="Calibri" panose="020F0502020204030204"/>
              </a:rPr>
              <a:t>key</a:t>
            </a:r>
            <a:r>
              <a:rPr sz="2100" b="1" spc="-1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matrix</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with </a:t>
            </a:r>
            <a:r>
              <a:rPr sz="2100" b="1" dirty="0">
                <a:latin typeface="Bahnschrift" panose="020B0502040204020203" pitchFamily="34" charset="0"/>
                <a:cs typeface="Calibri" panose="020F0502020204030204"/>
              </a:rPr>
              <a:t>Cipher</a:t>
            </a:r>
            <a:r>
              <a:rPr sz="2100" b="1" spc="-4" dirty="0">
                <a:latin typeface="Bahnschrift" panose="020B0502040204020203" pitchFamily="34" charset="0"/>
                <a:cs typeface="Calibri" panose="020F0502020204030204"/>
              </a:rPr>
              <a:t> </a:t>
            </a:r>
            <a:r>
              <a:rPr sz="2100" b="1" spc="-15" dirty="0">
                <a:latin typeface="Bahnschrift" panose="020B0502040204020203" pitchFamily="34" charset="0"/>
                <a:cs typeface="Calibri" panose="020F0502020204030204"/>
              </a:rPr>
              <a:t>text</a:t>
            </a:r>
            <a:r>
              <a:rPr sz="2100" b="1" spc="-4" dirty="0">
                <a:latin typeface="Bahnschrift" panose="020B0502040204020203" pitchFamily="34" charset="0"/>
                <a:cs typeface="Calibri" panose="020F0502020204030204"/>
              </a:rPr>
              <a:t> matrix</a:t>
            </a:r>
            <a:r>
              <a:rPr sz="2100" b="1" spc="-11" dirty="0">
                <a:latin typeface="Bahnschrift" panose="020B0502040204020203" pitchFamily="34" charset="0"/>
                <a:cs typeface="Calibri" panose="020F0502020204030204"/>
              </a:rPr>
              <a:t> to </a:t>
            </a:r>
            <a:r>
              <a:rPr sz="2100" b="1" spc="-398"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obtain</a:t>
            </a:r>
            <a:r>
              <a:rPr sz="2100" b="1"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plaintext</a:t>
            </a:r>
            <a:endParaRPr sz="2100" dirty="0">
              <a:latin typeface="Bahnschrift" panose="020B0502040204020203" pitchFamily="34" charset="0"/>
              <a:cs typeface="Calibri" panose="020F0502020204030204"/>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5" name="object 3"/>
          <p:cNvSpPr txBox="1"/>
          <p:nvPr/>
        </p:nvSpPr>
        <p:spPr>
          <a:xfrm>
            <a:off x="124556" y="1802759"/>
            <a:ext cx="8943244" cy="788742"/>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Step</a:t>
            </a:r>
            <a:r>
              <a:rPr b="1" spc="-4" dirty="0">
                <a:latin typeface="Bahnschrift" panose="020B0502040204020203" pitchFamily="34" charset="0"/>
                <a:cs typeface="Calibri" panose="020F0502020204030204"/>
              </a:rPr>
              <a:t> 1:</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for</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determinant.</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1.1</a:t>
            </a:r>
            <a:r>
              <a:rPr sz="1500" b="1" spc="-19"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Find</a:t>
            </a:r>
            <a:r>
              <a:rPr sz="1500" b="1" spc="-30" dirty="0">
                <a:latin typeface="Bahnschrift" panose="020B0502040204020203" pitchFamily="34" charset="0"/>
                <a:cs typeface="Calibri" panose="020F0502020204030204"/>
              </a:rPr>
              <a:t> </a:t>
            </a:r>
            <a:r>
              <a:rPr sz="1500" b="1" spc="-8" dirty="0">
                <a:latin typeface="Bahnschrift" panose="020B0502040204020203" pitchFamily="34" charset="0"/>
                <a:cs typeface="Calibri" panose="020F0502020204030204"/>
              </a:rPr>
              <a:t>Determinate</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of the</a:t>
            </a:r>
            <a:r>
              <a:rPr sz="1500" b="1" spc="-19"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7" name="object 4"/>
          <p:cNvPicPr/>
          <p:nvPr/>
        </p:nvPicPr>
        <p:blipFill>
          <a:blip r:embed="rId1" cstate="print"/>
          <a:stretch>
            <a:fillRect/>
          </a:stretch>
        </p:blipFill>
        <p:spPr>
          <a:xfrm>
            <a:off x="1785397" y="2675061"/>
            <a:ext cx="2261950" cy="628877"/>
          </a:xfrm>
          <a:prstGeom prst="rect">
            <a:avLst/>
          </a:prstGeom>
        </p:spPr>
      </p:pic>
      <p:pic>
        <p:nvPicPr>
          <p:cNvPr id="9" name="object 5"/>
          <p:cNvPicPr/>
          <p:nvPr/>
        </p:nvPicPr>
        <p:blipFill>
          <a:blip r:embed="rId2" cstate="print"/>
          <a:stretch>
            <a:fillRect/>
          </a:stretch>
        </p:blipFill>
        <p:spPr>
          <a:xfrm>
            <a:off x="2776021" y="3495293"/>
            <a:ext cx="2461169" cy="572165"/>
          </a:xfrm>
          <a:prstGeom prst="rect">
            <a:avLst/>
          </a:prstGeom>
        </p:spPr>
      </p:pic>
      <p:sp>
        <p:nvSpPr>
          <p:cNvPr id="10" name="object 6"/>
          <p:cNvSpPr txBox="1"/>
          <p:nvPr/>
        </p:nvSpPr>
        <p:spPr>
          <a:xfrm>
            <a:off x="1560641" y="3661150"/>
            <a:ext cx="1215380" cy="240450"/>
          </a:xfrm>
          <a:prstGeom prst="rect">
            <a:avLst/>
          </a:prstGeom>
        </p:spPr>
        <p:txBody>
          <a:bodyPr vert="horz" wrap="square" lIns="0" tIns="9525" rIns="0" bIns="0" rtlCol="0">
            <a:spAutoFit/>
          </a:bodyPr>
          <a:lstStyle/>
          <a:p>
            <a:pPr marL="9525">
              <a:spcBef>
                <a:spcPts val="75"/>
              </a:spcBef>
            </a:pPr>
            <a:r>
              <a:rPr sz="1500" b="1" spc="-15" dirty="0">
                <a:latin typeface="Bahnschrift" panose="020B0502040204020203" pitchFamily="34" charset="0"/>
                <a:cs typeface="Calibri" panose="020F0502020204030204"/>
              </a:rPr>
              <a:t>Key</a:t>
            </a:r>
            <a:r>
              <a:rPr sz="1500" b="1" spc="-26"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r>
              <a:rPr sz="1500" b="1" spc="-30"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a:t>
            </a:r>
            <a:endParaRPr sz="1500" dirty="0">
              <a:latin typeface="Bahnschrift" panose="020B0502040204020203" pitchFamily="34" charset="0"/>
              <a:cs typeface="Calibri" panose="020F0502020204030204"/>
            </a:endParaRPr>
          </a:p>
        </p:txBody>
      </p:sp>
      <p:pic>
        <p:nvPicPr>
          <p:cNvPr id="11" name="object 7"/>
          <p:cNvPicPr/>
          <p:nvPr/>
        </p:nvPicPr>
        <p:blipFill>
          <a:blip r:embed="rId3" cstate="print"/>
          <a:stretch>
            <a:fillRect/>
          </a:stretch>
        </p:blipFill>
        <p:spPr>
          <a:xfrm>
            <a:off x="730747" y="4380317"/>
            <a:ext cx="6371559" cy="621124"/>
          </a:xfrm>
          <a:prstGeom prst="rect">
            <a:avLst/>
          </a:prstGeom>
        </p:spPr>
      </p:pic>
      <p:sp>
        <p:nvSpPr>
          <p:cNvPr id="12" name="object 8"/>
          <p:cNvSpPr txBox="1"/>
          <p:nvPr/>
        </p:nvSpPr>
        <p:spPr>
          <a:xfrm>
            <a:off x="5794815" y="4970332"/>
            <a:ext cx="804105" cy="332783"/>
          </a:xfrm>
          <a:prstGeom prst="rect">
            <a:avLst/>
          </a:prstGeom>
        </p:spPr>
        <p:txBody>
          <a:bodyPr vert="horz" wrap="square" lIns="0" tIns="9525" rIns="0" bIns="0" rtlCol="0">
            <a:spAutoFit/>
          </a:bodyPr>
          <a:lstStyle/>
          <a:p>
            <a:pPr marL="9525">
              <a:spcBef>
                <a:spcPts val="75"/>
              </a:spcBef>
            </a:pPr>
            <a:r>
              <a:rPr sz="2100" b="1" spc="-4" dirty="0">
                <a:latin typeface="Bahnschrift" panose="020B0502040204020203" pitchFamily="34" charset="0"/>
                <a:cs typeface="Calibri" panose="020F0502020204030204"/>
              </a:rPr>
              <a:t>D=15</a:t>
            </a:r>
            <a:endParaRPr sz="2100" dirty="0">
              <a:latin typeface="Bahnschrift" panose="020B0502040204020203" pitchFamily="34" charset="0"/>
              <a:cs typeface="Calibri" panose="020F0502020204030204"/>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13" name="object 3"/>
          <p:cNvSpPr txBox="1"/>
          <p:nvPr/>
        </p:nvSpPr>
        <p:spPr>
          <a:xfrm>
            <a:off x="99060" y="1662875"/>
            <a:ext cx="8938260" cy="609782"/>
          </a:xfrm>
          <a:prstGeom prst="rect">
            <a:avLst/>
          </a:prstGeom>
        </p:spPr>
        <p:txBody>
          <a:bodyPr vert="horz" wrap="square" lIns="0" tIns="9525" rIns="0" bIns="0" rtlCol="0">
            <a:spAutoFit/>
          </a:bodyPr>
          <a:lstStyle/>
          <a:p>
            <a:pPr marL="9525">
              <a:spcBef>
                <a:spcPts val="75"/>
              </a:spcBef>
            </a:pPr>
            <a:r>
              <a:rPr sz="2100" b="1" spc="-8" dirty="0">
                <a:latin typeface="Bahnschrift" panose="020B0502040204020203" pitchFamily="34" charset="0"/>
                <a:cs typeface="Calibri" panose="020F0502020204030204"/>
              </a:rPr>
              <a:t>Step</a:t>
            </a:r>
            <a:r>
              <a:rPr sz="2100" b="1" spc="-4" dirty="0">
                <a:latin typeface="Bahnschrift" panose="020B0502040204020203" pitchFamily="34" charset="0"/>
                <a:cs typeface="Calibri" panose="020F0502020204030204"/>
              </a:rPr>
              <a:t> 2:</a:t>
            </a:r>
            <a:r>
              <a:rPr sz="2100" b="1"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Calculate</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multiplicative</a:t>
            </a:r>
            <a:r>
              <a:rPr sz="2100" b="1" spc="8"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sz="2100" b="1" spc="-8"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for</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the</a:t>
            </a:r>
            <a:r>
              <a:rPr sz="2100" b="1" spc="4"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determinant.</a:t>
            </a:r>
            <a:endParaRPr sz="2100" dirty="0">
              <a:latin typeface="Bahnschrift" panose="020B0502040204020203" pitchFamily="34" charset="0"/>
              <a:cs typeface="Calibri" panose="020F0502020204030204"/>
            </a:endParaRPr>
          </a:p>
          <a:p>
            <a:pPr marL="9525"/>
            <a:r>
              <a:rPr b="1" dirty="0">
                <a:latin typeface="Bahnschrift" panose="020B0502040204020203" pitchFamily="34" charset="0"/>
                <a:cs typeface="Calibri" panose="020F0502020204030204"/>
              </a:rPr>
              <a:t>1.2</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Find</a:t>
            </a:r>
            <a:r>
              <a:rPr b="1" spc="-23"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multiplicative</a:t>
            </a:r>
            <a:r>
              <a:rPr b="1" spc="-19"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4"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of </a:t>
            </a:r>
            <a:r>
              <a:rPr b="1" spc="-8" dirty="0">
                <a:latin typeface="Bahnschrift" panose="020B0502040204020203" pitchFamily="34" charset="0"/>
                <a:cs typeface="Calibri" panose="020F0502020204030204"/>
              </a:rPr>
              <a:t>Determinate </a:t>
            </a:r>
            <a:r>
              <a:rPr b="1" dirty="0">
                <a:latin typeface="Bahnschrift" panose="020B0502040204020203" pitchFamily="34" charset="0"/>
                <a:cs typeface="Calibri" panose="020F0502020204030204"/>
              </a:rPr>
              <a:t>of the</a:t>
            </a:r>
            <a:r>
              <a:rPr b="1" spc="-1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p:txBody>
      </p:sp>
      <p:sp>
        <p:nvSpPr>
          <p:cNvPr id="14" name="object 4"/>
          <p:cNvSpPr txBox="1"/>
          <p:nvPr/>
        </p:nvSpPr>
        <p:spPr>
          <a:xfrm>
            <a:off x="320573" y="2453069"/>
            <a:ext cx="481965" cy="332303"/>
          </a:xfrm>
          <a:prstGeom prst="rect">
            <a:avLst/>
          </a:prstGeom>
        </p:spPr>
        <p:txBody>
          <a:bodyPr vert="horz" wrap="square" lIns="0" tIns="9049" rIns="0" bIns="0" rtlCol="0">
            <a:spAutoFit/>
          </a:bodyPr>
          <a:lstStyle/>
          <a:p>
            <a:pPr marL="28575">
              <a:spcBef>
                <a:spcPts val="70"/>
              </a:spcBef>
            </a:pPr>
            <a:r>
              <a:rPr sz="3150" baseline="-17000" dirty="0">
                <a:latin typeface="Bahnschrift" panose="020B0502040204020203" pitchFamily="34" charset="0"/>
                <a:cs typeface="Calibri" panose="020F0502020204030204"/>
              </a:rPr>
              <a:t>dd</a:t>
            </a:r>
            <a:r>
              <a:rPr sz="1390" dirty="0">
                <a:latin typeface="Bahnschrift" panose="020B0502040204020203" pitchFamily="34" charset="0"/>
                <a:cs typeface="Calibri" panose="020F0502020204030204"/>
              </a:rPr>
              <a:t>-1</a:t>
            </a:r>
            <a:endParaRPr sz="1390" dirty="0">
              <a:latin typeface="Bahnschrift" panose="020B0502040204020203" pitchFamily="34" charset="0"/>
              <a:cs typeface="Calibri" panose="020F0502020204030204"/>
            </a:endParaRPr>
          </a:p>
        </p:txBody>
      </p:sp>
      <p:sp>
        <p:nvSpPr>
          <p:cNvPr id="15" name="object 5"/>
          <p:cNvSpPr txBox="1"/>
          <p:nvPr/>
        </p:nvSpPr>
        <p:spPr>
          <a:xfrm>
            <a:off x="872491" y="2533078"/>
            <a:ext cx="1248251" cy="332303"/>
          </a:xfrm>
          <a:prstGeom prst="rect">
            <a:avLst/>
          </a:prstGeom>
        </p:spPr>
        <p:txBody>
          <a:bodyPr vert="horz" wrap="square" lIns="0" tIns="9049" rIns="0" bIns="0" rtlCol="0">
            <a:spAutoFit/>
          </a:bodyPr>
          <a:lstStyle/>
          <a:p>
            <a:pPr marL="9525">
              <a:spcBef>
                <a:spcPts val="70"/>
              </a:spcBef>
            </a:pPr>
            <a:r>
              <a:rPr sz="2100" spc="-4" dirty="0">
                <a:latin typeface="Symbol" panose="05050102010706020507"/>
                <a:cs typeface="Symbol" panose="05050102010706020507"/>
              </a:rPr>
              <a:t></a:t>
            </a:r>
            <a:r>
              <a:rPr sz="2100" spc="-64" dirty="0">
                <a:latin typeface="Times New Roman" panose="02020603050405020304"/>
                <a:cs typeface="Times New Roman" panose="02020603050405020304"/>
              </a:rPr>
              <a:t> </a:t>
            </a:r>
            <a:r>
              <a:rPr sz="2100" spc="-4" dirty="0">
                <a:latin typeface="Calibri" panose="020F0502020204030204"/>
                <a:cs typeface="Calibri" panose="020F0502020204030204"/>
              </a:rPr>
              <a:t>1</a:t>
            </a:r>
            <a:r>
              <a:rPr sz="2100" spc="-11" dirty="0">
                <a:latin typeface="Calibri" panose="020F0502020204030204"/>
                <a:cs typeface="Calibri" panose="020F0502020204030204"/>
              </a:rPr>
              <a:t> </a:t>
            </a:r>
            <a:r>
              <a:rPr sz="2100" spc="-4" dirty="0">
                <a:latin typeface="Calibri" panose="020F0502020204030204"/>
                <a:cs typeface="Calibri" panose="020F0502020204030204"/>
              </a:rPr>
              <a:t>mod</a:t>
            </a:r>
            <a:r>
              <a:rPr sz="2100" spc="-11" dirty="0">
                <a:latin typeface="Calibri" panose="020F0502020204030204"/>
                <a:cs typeface="Calibri" panose="020F0502020204030204"/>
              </a:rPr>
              <a:t> </a:t>
            </a:r>
            <a:r>
              <a:rPr sz="2100" spc="-4" dirty="0">
                <a:latin typeface="Calibri" panose="020F0502020204030204"/>
                <a:cs typeface="Calibri" panose="020F0502020204030204"/>
              </a:rPr>
              <a:t>26</a:t>
            </a:r>
            <a:endParaRPr sz="2100" dirty="0">
              <a:latin typeface="Calibri" panose="020F0502020204030204"/>
              <a:cs typeface="Calibri" panose="020F0502020204030204"/>
            </a:endParaRPr>
          </a:p>
        </p:txBody>
      </p:sp>
      <p:sp>
        <p:nvSpPr>
          <p:cNvPr id="16" name="object 6"/>
          <p:cNvSpPr txBox="1"/>
          <p:nvPr/>
        </p:nvSpPr>
        <p:spPr>
          <a:xfrm>
            <a:off x="301524" y="3169730"/>
            <a:ext cx="5291556" cy="1936716"/>
          </a:xfrm>
          <a:prstGeom prst="rect">
            <a:avLst/>
          </a:prstGeom>
        </p:spPr>
        <p:txBody>
          <a:bodyPr vert="horz" wrap="square" lIns="0" tIns="9049" rIns="0" bIns="0" rtlCol="0">
            <a:spAutoFit/>
          </a:bodyPr>
          <a:lstStyle/>
          <a:p>
            <a:pPr marL="47625">
              <a:spcBef>
                <a:spcPts val="70"/>
              </a:spcBef>
            </a:pPr>
            <a:r>
              <a:rPr sz="2100" spc="-4" dirty="0">
                <a:latin typeface="Bahnschrift" panose="020B0502040204020203" pitchFamily="34" charset="0"/>
                <a:cs typeface="Calibri" panose="020F0502020204030204"/>
              </a:rPr>
              <a:t>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d</a:t>
            </a:r>
            <a:r>
              <a:rPr sz="2080" spc="5" baseline="26000" dirty="0">
                <a:latin typeface="Bahnschrift" panose="020B0502040204020203" pitchFamily="34" charset="0"/>
                <a:cs typeface="Calibri" panose="020F0502020204030204"/>
              </a:rPr>
              <a:t>-1</a:t>
            </a:r>
            <a:r>
              <a:rPr sz="2080" spc="242"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8"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a:spcBef>
                <a:spcPts val="5"/>
              </a:spcBef>
            </a:pPr>
            <a:endParaRPr sz="2065" dirty="0">
              <a:latin typeface="Bahnschrift" panose="020B0502040204020203" pitchFamily="34" charset="0"/>
              <a:cs typeface="Calibri" panose="020F0502020204030204"/>
            </a:endParaRPr>
          </a:p>
          <a:p>
            <a:pPr marL="47625"/>
            <a:r>
              <a:rPr sz="2100" spc="-4" dirty="0">
                <a:latin typeface="Bahnschrift" panose="020B0502040204020203" pitchFamily="34" charset="0"/>
                <a:cs typeface="Calibri" panose="020F0502020204030204"/>
              </a:rPr>
              <a: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15</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r>
              <a:rPr sz="2100"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(Hit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and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trial Method)</a:t>
            </a:r>
            <a:endParaRPr sz="2100" dirty="0">
              <a:latin typeface="Bahnschrift" panose="020B0502040204020203" pitchFamily="34" charset="0"/>
              <a:cs typeface="Calibri" panose="020F0502020204030204"/>
            </a:endParaRPr>
          </a:p>
          <a:p>
            <a:pPr>
              <a:lnSpc>
                <a:spcPct val="100000"/>
              </a:lnSpc>
            </a:pPr>
            <a:endParaRPr sz="2065" dirty="0">
              <a:latin typeface="Bahnschrift" panose="020B0502040204020203" pitchFamily="34" charset="0"/>
              <a:cs typeface="Calibri" panose="020F0502020204030204"/>
            </a:endParaRPr>
          </a:p>
          <a:p>
            <a:pPr marL="47625">
              <a:spcBef>
                <a:spcPts val="5"/>
              </a:spcBef>
            </a:pPr>
            <a:r>
              <a:rPr sz="2100" spc="-4" dirty="0">
                <a:latin typeface="Bahnschrift" panose="020B0502040204020203" pitchFamily="34" charset="0"/>
                <a:cs typeface="Calibri" panose="020F0502020204030204"/>
              </a:rPr>
              <a:t>If</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7</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then</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15*7</a:t>
            </a:r>
            <a:r>
              <a:rPr sz="2100" spc="19"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105</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lang="en-US"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lang="en-US"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marL="1384300"/>
            <a:r>
              <a:rPr sz="2100" b="1" spc="-4" dirty="0">
                <a:latin typeface="Bahnschrift" panose="020B0502040204020203" pitchFamily="34" charset="0"/>
                <a:cs typeface="Calibri" panose="020F0502020204030204"/>
              </a:rPr>
              <a:t>hence</a:t>
            </a:r>
            <a:r>
              <a:rPr sz="2100" b="1" spc="-15"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d</a:t>
            </a:r>
            <a:r>
              <a:rPr sz="2080" b="1" baseline="26000" dirty="0">
                <a:latin typeface="Bahnschrift" panose="020B0502040204020203" pitchFamily="34" charset="0"/>
                <a:cs typeface="Calibri" panose="020F0502020204030204"/>
              </a:rPr>
              <a:t>-1</a:t>
            </a:r>
            <a:r>
              <a:rPr sz="2080" b="1" spc="-5" baseline="26000"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=7</a:t>
            </a:r>
            <a:endParaRPr sz="2100" dirty="0">
              <a:latin typeface="Bahnschrift" panose="020B0502040204020203" pitchFamily="34" charset="0"/>
              <a:cs typeface="Calibri" panose="020F0502020204030204"/>
            </a:endParaRPr>
          </a:p>
        </p:txBody>
      </p:sp>
      <p:pic>
        <p:nvPicPr>
          <p:cNvPr id="17" name="object 7"/>
          <p:cNvPicPr/>
          <p:nvPr/>
        </p:nvPicPr>
        <p:blipFill>
          <a:blip r:embed="rId1" cstate="print"/>
          <a:stretch>
            <a:fillRect/>
          </a:stretch>
        </p:blipFill>
        <p:spPr>
          <a:xfrm>
            <a:off x="4557070" y="2303339"/>
            <a:ext cx="4480250" cy="1356540"/>
          </a:xfrm>
          <a:prstGeom prst="rect">
            <a:avLst/>
          </a:prstGeom>
        </p:spPr>
      </p:pic>
      <p:grpSp>
        <p:nvGrpSpPr>
          <p:cNvPr id="18" name="object 8"/>
          <p:cNvGrpSpPr/>
          <p:nvPr/>
        </p:nvGrpSpPr>
        <p:grpSpPr>
          <a:xfrm>
            <a:off x="1074039" y="2903600"/>
            <a:ext cx="176213" cy="386715"/>
            <a:chOff x="1299972" y="3226307"/>
            <a:chExt cx="234950" cy="515620"/>
          </a:xfrm>
        </p:grpSpPr>
        <p:pic>
          <p:nvPicPr>
            <p:cNvPr id="19" name="object 9"/>
            <p:cNvPicPr/>
            <p:nvPr/>
          </p:nvPicPr>
          <p:blipFill>
            <a:blip r:embed="rId2" cstate="print"/>
            <a:stretch>
              <a:fillRect/>
            </a:stretch>
          </p:blipFill>
          <p:spPr>
            <a:xfrm>
              <a:off x="1299972" y="3226307"/>
              <a:ext cx="234696" cy="515112"/>
            </a:xfrm>
            <a:prstGeom prst="rect">
              <a:avLst/>
            </a:prstGeom>
          </p:spPr>
        </p:pic>
        <p:sp>
          <p:nvSpPr>
            <p:cNvPr id="20" name="object 10"/>
            <p:cNvSpPr/>
            <p:nvPr/>
          </p:nvSpPr>
          <p:spPr>
            <a:xfrm>
              <a:off x="1357757" y="3247897"/>
              <a:ext cx="78105" cy="357505"/>
            </a:xfrm>
            <a:custGeom>
              <a:avLst/>
              <a:gdLst/>
              <a:ahLst/>
              <a:cxnLst/>
              <a:rect l="l" t="t" r="r" b="b"/>
              <a:pathLst>
                <a:path w="78105" h="357504">
                  <a:moveTo>
                    <a:pt x="25925" y="280034"/>
                  </a:moveTo>
                  <a:lnTo>
                    <a:pt x="0" y="281050"/>
                  </a:lnTo>
                  <a:lnTo>
                    <a:pt x="41783" y="357250"/>
                  </a:lnTo>
                  <a:lnTo>
                    <a:pt x="70927" y="292988"/>
                  </a:lnTo>
                  <a:lnTo>
                    <a:pt x="26415" y="292988"/>
                  </a:lnTo>
                  <a:lnTo>
                    <a:pt x="25925" y="280034"/>
                  </a:lnTo>
                  <a:close/>
                </a:path>
                <a:path w="78105" h="357504">
                  <a:moveTo>
                    <a:pt x="51833" y="279018"/>
                  </a:moveTo>
                  <a:lnTo>
                    <a:pt x="25925" y="280034"/>
                  </a:lnTo>
                  <a:lnTo>
                    <a:pt x="26415" y="292988"/>
                  </a:lnTo>
                  <a:lnTo>
                    <a:pt x="52324" y="291973"/>
                  </a:lnTo>
                  <a:lnTo>
                    <a:pt x="51833" y="279018"/>
                  </a:lnTo>
                  <a:close/>
                </a:path>
                <a:path w="78105" h="357504">
                  <a:moveTo>
                    <a:pt x="77724" y="278002"/>
                  </a:moveTo>
                  <a:lnTo>
                    <a:pt x="51833" y="279018"/>
                  </a:lnTo>
                  <a:lnTo>
                    <a:pt x="52324" y="291973"/>
                  </a:lnTo>
                  <a:lnTo>
                    <a:pt x="26415" y="292988"/>
                  </a:lnTo>
                  <a:lnTo>
                    <a:pt x="70927" y="292988"/>
                  </a:lnTo>
                  <a:lnTo>
                    <a:pt x="77724" y="278002"/>
                  </a:lnTo>
                  <a:close/>
                </a:path>
                <a:path w="78105" h="357504">
                  <a:moveTo>
                    <a:pt x="41275" y="0"/>
                  </a:moveTo>
                  <a:lnTo>
                    <a:pt x="15367" y="1015"/>
                  </a:lnTo>
                  <a:lnTo>
                    <a:pt x="25925" y="280034"/>
                  </a:lnTo>
                  <a:lnTo>
                    <a:pt x="51833" y="279018"/>
                  </a:lnTo>
                  <a:lnTo>
                    <a:pt x="41275" y="0"/>
                  </a:lnTo>
                  <a:close/>
                </a:path>
              </a:pathLst>
            </a:custGeom>
            <a:solidFill>
              <a:srgbClr val="000000"/>
            </a:solidFill>
          </p:spPr>
          <p:txBody>
            <a:bodyPr wrap="square" lIns="0" tIns="0" rIns="0" bIns="0" rtlCol="0"/>
            <a:lstStyle/>
            <a:p>
              <a:endParaRPr sz="1350"/>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11" name="object 3"/>
          <p:cNvSpPr txBox="1"/>
          <p:nvPr/>
        </p:nvSpPr>
        <p:spPr>
          <a:xfrm>
            <a:off x="99061" y="1662875"/>
            <a:ext cx="8968739" cy="932948"/>
          </a:xfrm>
          <a:prstGeom prst="rect">
            <a:avLst/>
          </a:prstGeom>
        </p:spPr>
        <p:txBody>
          <a:bodyPr vert="horz" wrap="square" lIns="0" tIns="9525" rIns="0" bIns="0" rtlCol="0">
            <a:spAutoFit/>
          </a:bodyPr>
          <a:lstStyle/>
          <a:p>
            <a:pPr marL="9525" marR="3810">
              <a:spcBef>
                <a:spcPts val="75"/>
              </a:spcBef>
              <a:tabLst>
                <a:tab pos="3699510" algn="l"/>
              </a:tabLst>
            </a:pPr>
            <a:r>
              <a:rPr sz="2100" b="1" spc="-8" dirty="0">
                <a:latin typeface="Bahnschrift" panose="020B0502040204020203" pitchFamily="34" charset="0"/>
                <a:cs typeface="Calibri" panose="020F0502020204030204"/>
              </a:rPr>
              <a:t>Step</a:t>
            </a:r>
            <a:r>
              <a:rPr sz="2100" b="1"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2:</a:t>
            </a:r>
            <a:r>
              <a:rPr sz="2100" b="1" spc="8" dirty="0">
                <a:latin typeface="Bahnschrift" panose="020B0502040204020203" pitchFamily="34" charset="0"/>
                <a:cs typeface="Calibri" panose="020F0502020204030204"/>
              </a:rPr>
              <a:t> </a:t>
            </a:r>
            <a:r>
              <a:rPr sz="2100" b="1" spc="-4" dirty="0">
                <a:latin typeface="Bahnschrift" panose="020B0502040204020203" pitchFamily="34" charset="0"/>
                <a:cs typeface="Calibri" panose="020F0502020204030204"/>
              </a:rPr>
              <a:t>Multiply</a:t>
            </a:r>
            <a:r>
              <a:rPr sz="2100" b="1" spc="11"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multiplicative</a:t>
            </a:r>
            <a:r>
              <a:rPr sz="2100" b="1" spc="23" dirty="0">
                <a:latin typeface="Bahnschrift" panose="020B0502040204020203" pitchFamily="34" charset="0"/>
                <a:cs typeface="Calibri" panose="020F0502020204030204"/>
              </a:rPr>
              <a:t> </a:t>
            </a:r>
            <a:r>
              <a:rPr sz="2100" b="1" spc="-11" dirty="0">
                <a:latin typeface="Bahnschrift" panose="020B0502040204020203" pitchFamily="34" charset="0"/>
                <a:cs typeface="Calibri" panose="020F0502020204030204"/>
              </a:rPr>
              <a:t>inverse</a:t>
            </a:r>
            <a:r>
              <a:rPr lang="en-US" sz="2100" b="1" spc="-11"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of </a:t>
            </a:r>
            <a:r>
              <a:rPr sz="2100" b="1" spc="-4" dirty="0">
                <a:latin typeface="Bahnschrift" panose="020B0502040204020203" pitchFamily="34" charset="0"/>
                <a:cs typeface="Calibri" panose="020F0502020204030204"/>
              </a:rPr>
              <a:t>the </a:t>
            </a:r>
            <a:r>
              <a:rPr sz="2100" b="1" spc="-8" dirty="0">
                <a:latin typeface="Bahnschrift" panose="020B0502040204020203" pitchFamily="34" charset="0"/>
                <a:cs typeface="Calibri" panose="020F0502020204030204"/>
              </a:rPr>
              <a:t>determinant </a:t>
            </a:r>
            <a:r>
              <a:rPr sz="2100" b="1" spc="-4" dirty="0">
                <a:latin typeface="Bahnschrift" panose="020B0502040204020203" pitchFamily="34" charset="0"/>
                <a:cs typeface="Calibri" panose="020F0502020204030204"/>
              </a:rPr>
              <a:t>with </a:t>
            </a:r>
            <a:r>
              <a:rPr sz="2100" b="1" spc="-394"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adjoin</a:t>
            </a:r>
            <a:r>
              <a:rPr lang="en-US" sz="2100" b="1" dirty="0">
                <a:latin typeface="Bahnschrift" panose="020B0502040204020203" pitchFamily="34" charset="0"/>
                <a:cs typeface="Calibri" panose="020F0502020204030204"/>
              </a:rPr>
              <a:t>t</a:t>
            </a:r>
            <a:r>
              <a:rPr sz="2100" b="1" spc="-15"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matrix</a:t>
            </a:r>
            <a:endParaRPr sz="2100" dirty="0">
              <a:latin typeface="Bahnschrift" panose="020B0502040204020203" pitchFamily="34" charset="0"/>
              <a:cs typeface="Calibri" panose="020F0502020204030204"/>
            </a:endParaRPr>
          </a:p>
          <a:p>
            <a:pPr marL="9525"/>
            <a:r>
              <a:rPr b="1" dirty="0">
                <a:latin typeface="Bahnschrift" panose="020B0502040204020203" pitchFamily="34" charset="0"/>
                <a:cs typeface="Calibri" panose="020F0502020204030204"/>
              </a:rPr>
              <a:t>2.1</a:t>
            </a:r>
            <a:r>
              <a:rPr b="1" spc="-19"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15"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Adjo</a:t>
            </a:r>
            <a:r>
              <a:rPr lang="en-US" b="1" dirty="0">
                <a:latin typeface="Bahnschrift" panose="020B0502040204020203" pitchFamily="34" charset="0"/>
                <a:cs typeface="Calibri" panose="020F0502020204030204"/>
              </a:rPr>
              <a:t>int</a:t>
            </a:r>
            <a:r>
              <a:rPr b="1" spc="-19"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p:txBody>
      </p:sp>
      <p:pic>
        <p:nvPicPr>
          <p:cNvPr id="12" name="object 4"/>
          <p:cNvPicPr/>
          <p:nvPr/>
        </p:nvPicPr>
        <p:blipFill>
          <a:blip r:embed="rId1" cstate="print"/>
          <a:stretch>
            <a:fillRect/>
          </a:stretch>
        </p:blipFill>
        <p:spPr>
          <a:xfrm>
            <a:off x="2025001" y="2595822"/>
            <a:ext cx="4695191" cy="854386"/>
          </a:xfrm>
          <a:prstGeom prst="rect">
            <a:avLst/>
          </a:prstGeom>
        </p:spPr>
      </p:pic>
      <p:sp>
        <p:nvSpPr>
          <p:cNvPr id="21" name="object 5"/>
          <p:cNvSpPr txBox="1"/>
          <p:nvPr/>
        </p:nvSpPr>
        <p:spPr>
          <a:xfrm>
            <a:off x="99060" y="3528769"/>
            <a:ext cx="9044940" cy="563616"/>
          </a:xfrm>
          <a:prstGeom prst="rect">
            <a:avLst/>
          </a:prstGeom>
        </p:spPr>
        <p:txBody>
          <a:bodyPr vert="horz" wrap="square" lIns="0" tIns="9525" rIns="0" bIns="0" rtlCol="0">
            <a:spAutoFit/>
          </a:bodyPr>
          <a:lstStyle/>
          <a:p>
            <a:pPr marL="9525" marR="3810">
              <a:spcBef>
                <a:spcPts val="75"/>
              </a:spcBef>
            </a:pPr>
            <a:r>
              <a:rPr dirty="0">
                <a:latin typeface="Bahnschrift" panose="020B0502040204020203" pitchFamily="34" charset="0"/>
                <a:cs typeface="Calibri" panose="020F0502020204030204"/>
              </a:rPr>
              <a:t>And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negative</a:t>
            </a:r>
            <a:r>
              <a:rPr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a:t>
            </a:r>
            <a:r>
              <a:rPr spc="-8" dirty="0">
                <a:latin typeface="Bahnschrift" panose="020B0502040204020203" pitchFamily="34" charset="0"/>
                <a:cs typeface="Calibri" panose="020F0502020204030204"/>
              </a:rPr>
              <a:t> we</a:t>
            </a:r>
            <a:r>
              <a:rPr spc="11"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have to</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add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them</a:t>
            </a:r>
            <a:r>
              <a:rPr spc="8"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with</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26 </a:t>
            </a:r>
            <a:r>
              <a:rPr spc="-8" dirty="0">
                <a:latin typeface="Bahnschrift" panose="020B0502040204020203" pitchFamily="34" charset="0"/>
                <a:cs typeface="Calibri" panose="020F0502020204030204"/>
              </a:rPr>
              <a:t>to</a:t>
            </a:r>
            <a:r>
              <a:rPr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get</a:t>
            </a:r>
            <a:r>
              <a:rPr dirty="0">
                <a:latin typeface="Bahnschrift" panose="020B0502040204020203" pitchFamily="34" charset="0"/>
                <a:cs typeface="Calibri" panose="020F0502020204030204"/>
              </a:rPr>
              <a:t> the </a:t>
            </a:r>
            <a:r>
              <a:rPr spc="-4" dirty="0">
                <a:latin typeface="Bahnschrift" panose="020B0502040204020203" pitchFamily="34" charset="0"/>
                <a:cs typeface="Calibri" panose="020F0502020204030204"/>
              </a:rPr>
              <a:t>desired</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 </a:t>
            </a:r>
            <a:r>
              <a:rPr spc="-296"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between</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0 and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25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use </a:t>
            </a:r>
            <a:r>
              <a:rPr dirty="0">
                <a:latin typeface="Bahnschrift" panose="020B0502040204020203" pitchFamily="34" charset="0"/>
                <a:cs typeface="Calibri" panose="020F0502020204030204"/>
              </a:rPr>
              <a:t>in the</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decryption</a:t>
            </a:r>
            <a:r>
              <a:rPr spc="15"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formula.</a:t>
            </a:r>
            <a:endParaRPr dirty="0">
              <a:latin typeface="Bahnschrift" panose="020B0502040204020203" pitchFamily="34" charset="0"/>
              <a:cs typeface="Calibri" panose="020F0502020204030204"/>
            </a:endParaRPr>
          </a:p>
        </p:txBody>
      </p:sp>
      <p:pic>
        <p:nvPicPr>
          <p:cNvPr id="22" name="object 6"/>
          <p:cNvPicPr/>
          <p:nvPr/>
        </p:nvPicPr>
        <p:blipFill>
          <a:blip r:embed="rId2" cstate="print"/>
          <a:stretch>
            <a:fillRect/>
          </a:stretch>
        </p:blipFill>
        <p:spPr>
          <a:xfrm>
            <a:off x="1346618" y="4301490"/>
            <a:ext cx="6138186" cy="86258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3810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7" name="object 3"/>
          <p:cNvSpPr txBox="1"/>
          <p:nvPr/>
        </p:nvSpPr>
        <p:spPr>
          <a:xfrm>
            <a:off x="99060" y="1711440"/>
            <a:ext cx="8968740" cy="932948"/>
          </a:xfrm>
          <a:prstGeom prst="rect">
            <a:avLst/>
          </a:prstGeom>
        </p:spPr>
        <p:txBody>
          <a:bodyPr vert="horz" wrap="square" lIns="0" tIns="9525" rIns="0" bIns="0" rtlCol="0">
            <a:spAutoFit/>
          </a:bodyPr>
          <a:lstStyle/>
          <a:p>
            <a:pPr marL="9525" marR="3810">
              <a:spcBef>
                <a:spcPts val="75"/>
              </a:spcBef>
              <a:tabLst>
                <a:tab pos="3699510" algn="l"/>
              </a:tabLst>
            </a:pPr>
            <a:r>
              <a:rPr sz="2100" b="1" spc="-8" dirty="0">
                <a:latin typeface="Bahnschrift" panose="020B0502040204020203" pitchFamily="34" charset="0"/>
                <a:cs typeface="Calibri" panose="020F0502020204030204"/>
              </a:rPr>
              <a:t>Step 2: Multiply multiplicative inverse</a:t>
            </a:r>
            <a:r>
              <a:rPr lang="en-US" sz="2100" b="1" spc="-8"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of the determinant with  adjoin</a:t>
            </a:r>
            <a:r>
              <a:rPr lang="en-US" sz="2100" b="1" spc="-8" dirty="0">
                <a:latin typeface="Bahnschrift" panose="020B0502040204020203" pitchFamily="34" charset="0"/>
                <a:cs typeface="Calibri" panose="020F0502020204030204"/>
              </a:rPr>
              <a:t>t</a:t>
            </a:r>
            <a:r>
              <a:rPr sz="2100" b="1" spc="-8" dirty="0">
                <a:latin typeface="Bahnschrift" panose="020B0502040204020203" pitchFamily="34" charset="0"/>
                <a:cs typeface="Calibri" panose="020F0502020204030204"/>
              </a:rPr>
              <a:t> matrix</a:t>
            </a:r>
            <a:endParaRPr sz="2100" b="1" spc="-8" dirty="0">
              <a:latin typeface="Bahnschrift" panose="020B0502040204020203" pitchFamily="34" charset="0"/>
              <a:cs typeface="Calibri" panose="020F0502020204030204"/>
            </a:endParaRPr>
          </a:p>
          <a:p>
            <a:pPr marL="38100"/>
            <a:r>
              <a:rPr b="1" spc="-8" dirty="0">
                <a:latin typeface="Bahnschrift" panose="020B0502040204020203" pitchFamily="34" charset="0"/>
                <a:cs typeface="Calibri" panose="020F0502020204030204"/>
              </a:rPr>
              <a:t>2.2 Multiply d-1 with Adjoin matrix</a:t>
            </a:r>
            <a:endParaRPr b="1" spc="-8" dirty="0">
              <a:latin typeface="Bahnschrift" panose="020B0502040204020203" pitchFamily="34" charset="0"/>
              <a:cs typeface="Calibri" panose="020F0502020204030204"/>
            </a:endParaRPr>
          </a:p>
        </p:txBody>
      </p:sp>
      <p:pic>
        <p:nvPicPr>
          <p:cNvPr id="9" name="object 4"/>
          <p:cNvPicPr/>
          <p:nvPr/>
        </p:nvPicPr>
        <p:blipFill>
          <a:blip r:embed="rId1" cstate="print"/>
          <a:stretch>
            <a:fillRect/>
          </a:stretch>
        </p:blipFill>
        <p:spPr>
          <a:xfrm>
            <a:off x="677234" y="2846305"/>
            <a:ext cx="7118026" cy="842570"/>
          </a:xfrm>
          <a:prstGeom prst="rect">
            <a:avLst/>
          </a:prstGeom>
        </p:spPr>
      </p:pic>
      <p:pic>
        <p:nvPicPr>
          <p:cNvPr id="10" name="object 5"/>
          <p:cNvPicPr/>
          <p:nvPr/>
        </p:nvPicPr>
        <p:blipFill>
          <a:blip r:embed="rId2" cstate="print"/>
          <a:stretch>
            <a:fillRect/>
          </a:stretch>
        </p:blipFill>
        <p:spPr>
          <a:xfrm>
            <a:off x="677233" y="4011696"/>
            <a:ext cx="7026587" cy="842570"/>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758541"/>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r>
              <a:rPr sz="2400" spc="-71" dirty="0">
                <a:latin typeface="Bahnschrift" panose="020B0502040204020203" pitchFamily="34" charset="0"/>
                <a:cs typeface="Calibri" panose="020F0502020204030204"/>
              </a:rPr>
              <a:t>‘</a:t>
            </a:r>
            <a:r>
              <a:rPr sz="2400" spc="-71" dirty="0">
                <a:solidFill>
                  <a:srgbClr val="FF0000"/>
                </a:solidFill>
                <a:latin typeface="Bahnschrift" panose="020B0502040204020203" pitchFamily="34" charset="0"/>
                <a:cs typeface="Calibri" panose="020F0502020204030204"/>
              </a:rPr>
              <a:t>AP</a:t>
            </a:r>
            <a:r>
              <a:rPr sz="2400" spc="-71" dirty="0">
                <a:latin typeface="Bahnschrift" panose="020B0502040204020203" pitchFamily="34" charset="0"/>
                <a:cs typeface="Calibri" panose="020F0502020204030204"/>
              </a:rPr>
              <a:t>ADJ</a:t>
            </a:r>
            <a:r>
              <a:rPr sz="2400" spc="-4" dirty="0">
                <a:latin typeface="Bahnschrift" panose="020B0502040204020203" pitchFamily="34" charset="0"/>
                <a:cs typeface="Calibri" panose="020F0502020204030204"/>
              </a:rPr>
              <a:t> </a:t>
            </a:r>
            <a:r>
              <a:rPr sz="2400" spc="-19" dirty="0">
                <a:latin typeface="Bahnschrift" panose="020B0502040204020203" pitchFamily="34" charset="0"/>
                <a:cs typeface="Calibri" panose="020F0502020204030204"/>
              </a:rPr>
              <a:t>TFTWLFJ’</a:t>
            </a:r>
            <a:endParaRPr sz="2400" dirty="0">
              <a:latin typeface="Bahnschrift" panose="020B0502040204020203" pitchFamily="34" charset="0"/>
              <a:cs typeface="Calibri" panose="020F0502020204030204"/>
            </a:endParaRPr>
          </a:p>
        </p:txBody>
      </p:sp>
      <p:pic>
        <p:nvPicPr>
          <p:cNvPr id="11" name="object 4"/>
          <p:cNvPicPr/>
          <p:nvPr/>
        </p:nvPicPr>
        <p:blipFill>
          <a:blip r:embed="rId1" cstate="print"/>
          <a:stretch>
            <a:fillRect/>
          </a:stretch>
        </p:blipFill>
        <p:spPr>
          <a:xfrm>
            <a:off x="4549140" y="2051367"/>
            <a:ext cx="4572000" cy="38808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The Science and art of manipulating messages to make them secure is called cryptography.</a:t>
            </a:r>
            <a:endParaRPr lang="en-IN"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The objective is to design an encryption technique so that it would be very difficult or impossible for an unauthorized party to understand the contents of the ciphertext.</a:t>
            </a:r>
            <a:endParaRPr lang="en-IN" sz="24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758541"/>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r>
              <a:rPr sz="2400" spc="-71" dirty="0">
                <a:latin typeface="Bahnschrift" panose="020B0502040204020203" pitchFamily="34" charset="0"/>
                <a:cs typeface="Calibri" panose="020F0502020204030204"/>
              </a:rPr>
              <a:t>‘AP</a:t>
            </a:r>
            <a:r>
              <a:rPr sz="2400" spc="-71" dirty="0">
                <a:solidFill>
                  <a:srgbClr val="FF0000"/>
                </a:solidFill>
                <a:latin typeface="Bahnschrift" panose="020B0502040204020203" pitchFamily="34" charset="0"/>
                <a:cs typeface="Calibri" panose="020F0502020204030204"/>
              </a:rPr>
              <a:t>AD</a:t>
            </a:r>
            <a:r>
              <a:rPr sz="2400" spc="-71" dirty="0">
                <a:latin typeface="Bahnschrift" panose="020B0502040204020203" pitchFamily="34" charset="0"/>
                <a:cs typeface="Calibri" panose="020F0502020204030204"/>
              </a:rPr>
              <a:t>J</a:t>
            </a:r>
            <a:r>
              <a:rPr sz="2400" spc="-4" dirty="0">
                <a:latin typeface="Bahnschrift" panose="020B0502040204020203" pitchFamily="34" charset="0"/>
                <a:cs typeface="Calibri" panose="020F0502020204030204"/>
              </a:rPr>
              <a:t> </a:t>
            </a:r>
            <a:r>
              <a:rPr sz="2400" spc="-19" dirty="0">
                <a:latin typeface="Bahnschrift" panose="020B0502040204020203" pitchFamily="34" charset="0"/>
                <a:cs typeface="Calibri" panose="020F0502020204030204"/>
              </a:rPr>
              <a:t>TFTWLFJ’</a:t>
            </a:r>
            <a:endParaRPr sz="2400" dirty="0">
              <a:latin typeface="Bahnschrift" panose="020B0502040204020203" pitchFamily="34" charset="0"/>
              <a:cs typeface="Calibri" panose="020F0502020204030204"/>
            </a:endParaRPr>
          </a:p>
        </p:txBody>
      </p:sp>
      <p:pic>
        <p:nvPicPr>
          <p:cNvPr id="5" name="object 4"/>
          <p:cNvPicPr/>
          <p:nvPr/>
        </p:nvPicPr>
        <p:blipFill>
          <a:blip r:embed="rId1" cstate="print"/>
          <a:stretch>
            <a:fillRect/>
          </a:stretch>
        </p:blipFill>
        <p:spPr>
          <a:xfrm>
            <a:off x="4572000" y="1929448"/>
            <a:ext cx="4572000" cy="4071302"/>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758541"/>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r>
              <a:rPr sz="2400" spc="-71" dirty="0">
                <a:latin typeface="Bahnschrift" panose="020B0502040204020203" pitchFamily="34" charset="0"/>
                <a:cs typeface="Calibri" panose="020F0502020204030204"/>
              </a:rPr>
              <a:t>‘APAD</a:t>
            </a:r>
            <a:r>
              <a:rPr sz="2400" spc="-71" dirty="0">
                <a:solidFill>
                  <a:srgbClr val="FF0000"/>
                </a:solidFill>
                <a:latin typeface="Bahnschrift" panose="020B0502040204020203" pitchFamily="34" charset="0"/>
                <a:cs typeface="Calibri" panose="020F0502020204030204"/>
              </a:rPr>
              <a:t>J</a:t>
            </a:r>
            <a:r>
              <a:rPr sz="2400" spc="-4" dirty="0">
                <a:solidFill>
                  <a:srgbClr val="FF0000"/>
                </a:solidFill>
                <a:latin typeface="Bahnschrift" panose="020B0502040204020203" pitchFamily="34" charset="0"/>
                <a:cs typeface="Calibri" panose="020F0502020204030204"/>
              </a:rPr>
              <a:t> </a:t>
            </a:r>
            <a:r>
              <a:rPr sz="2400" spc="-19" dirty="0">
                <a:solidFill>
                  <a:srgbClr val="FF0000"/>
                </a:solidFill>
                <a:latin typeface="Bahnschrift" panose="020B0502040204020203" pitchFamily="34" charset="0"/>
                <a:cs typeface="Calibri" panose="020F0502020204030204"/>
              </a:rPr>
              <a:t>T</a:t>
            </a:r>
            <a:r>
              <a:rPr sz="2400" spc="-19" dirty="0">
                <a:latin typeface="Bahnschrift" panose="020B0502040204020203" pitchFamily="34" charset="0"/>
                <a:cs typeface="Calibri" panose="020F0502020204030204"/>
              </a:rPr>
              <a:t>FTWLFJ’</a:t>
            </a:r>
            <a:endParaRPr sz="2400" dirty="0">
              <a:latin typeface="Bahnschrift" panose="020B0502040204020203" pitchFamily="34" charset="0"/>
              <a:cs typeface="Calibri" panose="020F0502020204030204"/>
            </a:endParaRPr>
          </a:p>
        </p:txBody>
      </p:sp>
      <p:pic>
        <p:nvPicPr>
          <p:cNvPr id="7" name="object 4"/>
          <p:cNvPicPr/>
          <p:nvPr/>
        </p:nvPicPr>
        <p:blipFill>
          <a:blip r:embed="rId1" cstate="print"/>
          <a:stretch>
            <a:fillRect/>
          </a:stretch>
        </p:blipFill>
        <p:spPr>
          <a:xfrm>
            <a:off x="4655820" y="1924812"/>
            <a:ext cx="4488180" cy="4075938"/>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1230465"/>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endParaRPr lang="en-US" sz="2400" spc="-8" dirty="0">
              <a:latin typeface="Bahnschrift" panose="020B0502040204020203" pitchFamily="34" charset="0"/>
              <a:cs typeface="Calibri" panose="020F0502020204030204"/>
            </a:endParaRPr>
          </a:p>
          <a:p>
            <a:pPr marL="321310">
              <a:spcBef>
                <a:spcPts val="820"/>
              </a:spcBef>
            </a:pPr>
            <a:r>
              <a:rPr sz="2400" spc="-71" dirty="0">
                <a:latin typeface="Bahnschrift" panose="020B0502040204020203" pitchFamily="34" charset="0"/>
                <a:cs typeface="Calibri" panose="020F0502020204030204"/>
              </a:rPr>
              <a:t>‘APADJ</a:t>
            </a:r>
            <a:r>
              <a:rPr sz="2400" spc="-4" dirty="0">
                <a:latin typeface="Bahnschrift" panose="020B0502040204020203" pitchFamily="34" charset="0"/>
                <a:cs typeface="Calibri" panose="020F0502020204030204"/>
              </a:rPr>
              <a:t> </a:t>
            </a:r>
            <a:r>
              <a:rPr sz="2400" spc="-19" dirty="0">
                <a:latin typeface="Bahnschrift" panose="020B0502040204020203" pitchFamily="34" charset="0"/>
                <a:cs typeface="Calibri" panose="020F0502020204030204"/>
              </a:rPr>
              <a:t>T</a:t>
            </a:r>
            <a:r>
              <a:rPr sz="2400" spc="-19" dirty="0">
                <a:solidFill>
                  <a:srgbClr val="FF0000"/>
                </a:solidFill>
                <a:latin typeface="Bahnschrift" panose="020B0502040204020203" pitchFamily="34" charset="0"/>
                <a:cs typeface="Calibri" panose="020F0502020204030204"/>
              </a:rPr>
              <a:t>FT</a:t>
            </a:r>
            <a:r>
              <a:rPr sz="2400" spc="-19" dirty="0">
                <a:latin typeface="Bahnschrift" panose="020B0502040204020203" pitchFamily="34" charset="0"/>
                <a:cs typeface="Calibri" panose="020F0502020204030204"/>
              </a:rPr>
              <a:t>WLFJ’</a:t>
            </a:r>
            <a:endParaRPr sz="2400" dirty="0">
              <a:latin typeface="Bahnschrift" panose="020B0502040204020203" pitchFamily="34" charset="0"/>
              <a:cs typeface="Calibri" panose="020F0502020204030204"/>
            </a:endParaRPr>
          </a:p>
        </p:txBody>
      </p:sp>
      <p:pic>
        <p:nvPicPr>
          <p:cNvPr id="5" name="object 4"/>
          <p:cNvPicPr/>
          <p:nvPr/>
        </p:nvPicPr>
        <p:blipFill>
          <a:blip r:embed="rId1" cstate="print"/>
          <a:stretch>
            <a:fillRect/>
          </a:stretch>
        </p:blipFill>
        <p:spPr>
          <a:xfrm>
            <a:off x="4195222" y="1987368"/>
            <a:ext cx="4922519" cy="3957003"/>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1230465"/>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endParaRPr lang="en-US" sz="2400" spc="-8" dirty="0">
              <a:latin typeface="Bahnschrift" panose="020B0502040204020203" pitchFamily="34" charset="0"/>
              <a:cs typeface="Calibri" panose="020F0502020204030204"/>
            </a:endParaRPr>
          </a:p>
          <a:p>
            <a:pPr marL="321310">
              <a:spcBef>
                <a:spcPts val="820"/>
              </a:spcBef>
            </a:pPr>
            <a:r>
              <a:rPr sz="2400" spc="-71" dirty="0">
                <a:latin typeface="Bahnschrift" panose="020B0502040204020203" pitchFamily="34" charset="0"/>
                <a:cs typeface="Calibri" panose="020F0502020204030204"/>
              </a:rPr>
              <a:t>‘APADJ</a:t>
            </a:r>
            <a:r>
              <a:rPr sz="2400" spc="-4" dirty="0">
                <a:latin typeface="Bahnschrift" panose="020B0502040204020203" pitchFamily="34" charset="0"/>
                <a:cs typeface="Calibri" panose="020F0502020204030204"/>
              </a:rPr>
              <a:t> </a:t>
            </a:r>
            <a:r>
              <a:rPr sz="2400" spc="-19" dirty="0">
                <a:latin typeface="Bahnschrift" panose="020B0502040204020203" pitchFamily="34" charset="0"/>
                <a:cs typeface="Calibri" panose="020F0502020204030204"/>
              </a:rPr>
              <a:t>TFT</a:t>
            </a:r>
            <a:r>
              <a:rPr sz="2400" spc="-19" dirty="0">
                <a:solidFill>
                  <a:srgbClr val="FF0000"/>
                </a:solidFill>
                <a:latin typeface="Bahnschrift" panose="020B0502040204020203" pitchFamily="34" charset="0"/>
                <a:cs typeface="Calibri" panose="020F0502020204030204"/>
              </a:rPr>
              <a:t>WL</a:t>
            </a:r>
            <a:r>
              <a:rPr sz="2400" spc="-19" dirty="0">
                <a:latin typeface="Bahnschrift" panose="020B0502040204020203" pitchFamily="34" charset="0"/>
                <a:cs typeface="Calibri" panose="020F0502020204030204"/>
              </a:rPr>
              <a:t>FJ’</a:t>
            </a:r>
            <a:endParaRPr sz="2400" dirty="0">
              <a:latin typeface="Bahnschrift" panose="020B0502040204020203" pitchFamily="34" charset="0"/>
              <a:cs typeface="Calibri" panose="020F0502020204030204"/>
            </a:endParaRPr>
          </a:p>
        </p:txBody>
      </p:sp>
      <p:pic>
        <p:nvPicPr>
          <p:cNvPr id="7" name="object 4"/>
          <p:cNvPicPr/>
          <p:nvPr/>
        </p:nvPicPr>
        <p:blipFill>
          <a:blip r:embed="rId1" cstate="print"/>
          <a:stretch>
            <a:fillRect/>
          </a:stretch>
        </p:blipFill>
        <p:spPr>
          <a:xfrm>
            <a:off x="3787141" y="2056650"/>
            <a:ext cx="5250179" cy="3944101"/>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 Decryption: Example 2x2 Key matrix</a:t>
            </a:r>
            <a:endParaRPr lang="en-US" sz="2700" dirty="0">
              <a:latin typeface="Bahnschrift" panose="020B0502040204020203" pitchFamily="34" charset="0"/>
            </a:endParaRPr>
          </a:p>
        </p:txBody>
      </p:sp>
      <p:sp>
        <p:nvSpPr>
          <p:cNvPr id="6" name="object 3"/>
          <p:cNvSpPr txBox="1"/>
          <p:nvPr/>
        </p:nvSpPr>
        <p:spPr>
          <a:xfrm>
            <a:off x="121921" y="1662875"/>
            <a:ext cx="8915399" cy="1230465"/>
          </a:xfrm>
          <a:prstGeom prst="rect">
            <a:avLst/>
          </a:prstGeom>
        </p:spPr>
        <p:txBody>
          <a:bodyPr vert="horz" wrap="square" lIns="0" tIns="9525" rIns="0" bIns="0" rtlCol="0">
            <a:spAutoFit/>
          </a:bodyPr>
          <a:lstStyle/>
          <a:p>
            <a:pPr marL="9525" marR="3810">
              <a:spcBef>
                <a:spcPts val="75"/>
              </a:spcBef>
            </a:pPr>
            <a:r>
              <a:rPr b="1" spc="-8" dirty="0">
                <a:latin typeface="Bahnschrift" panose="020B0502040204020203" pitchFamily="34" charset="0"/>
                <a:cs typeface="Calibri" panose="020F0502020204030204"/>
              </a:rPr>
              <a:t>Step </a:t>
            </a:r>
            <a:r>
              <a:rPr b="1" spc="-4" dirty="0">
                <a:latin typeface="Bahnschrift" panose="020B0502040204020203" pitchFamily="34" charset="0"/>
                <a:cs typeface="Calibri" panose="020F0502020204030204"/>
              </a:rPr>
              <a:t>3:</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dirty="0">
                <a:latin typeface="Bahnschrift" panose="020B0502040204020203" pitchFamily="34" charset="0"/>
                <a:cs typeface="Calibri" panose="020F0502020204030204"/>
              </a:rPr>
              <a:t> </a:t>
            </a:r>
            <a:r>
              <a:rPr b="1" spc="-23" dirty="0">
                <a:latin typeface="Bahnschrift" panose="020B0502040204020203" pitchFamily="34" charset="0"/>
                <a:cs typeface="Calibri" panose="020F0502020204030204"/>
              </a:rPr>
              <a:t>key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 </a:t>
            </a:r>
            <a:r>
              <a:rPr b="1" spc="-4" dirty="0">
                <a:latin typeface="Bahnschrift" panose="020B0502040204020203" pitchFamily="34" charset="0"/>
                <a:cs typeface="Calibri" panose="020F0502020204030204"/>
              </a:rPr>
              <a:t>with</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Cipher </a:t>
            </a:r>
            <a:r>
              <a:rPr b="1" spc="-15" dirty="0">
                <a:latin typeface="Bahnschrift" panose="020B0502040204020203" pitchFamily="34" charset="0"/>
                <a:cs typeface="Calibri" panose="020F0502020204030204"/>
              </a:rPr>
              <a:t>text</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r>
              <a:rPr b="1" spc="-11" dirty="0">
                <a:latin typeface="Bahnschrift" panose="020B0502040204020203" pitchFamily="34" charset="0"/>
                <a:cs typeface="Calibri" panose="020F0502020204030204"/>
              </a:rPr>
              <a:t> to </a:t>
            </a:r>
            <a:r>
              <a:rPr b="1" spc="-398"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obtain</a:t>
            </a:r>
            <a:r>
              <a:rPr b="1" spc="-4"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plaintext</a:t>
            </a:r>
            <a:endParaRPr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sz="2400" spc="-4" dirty="0">
                <a:latin typeface="Bahnschrift" panose="020B0502040204020203" pitchFamily="34" charset="0"/>
                <a:cs typeface="Calibri" panose="020F0502020204030204"/>
              </a:rPr>
              <a:t> </a:t>
            </a:r>
            <a:r>
              <a:rPr sz="2400" dirty="0">
                <a:latin typeface="Bahnschrift" panose="020B0502040204020203" pitchFamily="34" charset="0"/>
                <a:cs typeface="Calibri" panose="020F0502020204030204"/>
              </a:rPr>
              <a:t>as</a:t>
            </a:r>
            <a:r>
              <a:rPr sz="2400" spc="-8" dirty="0">
                <a:latin typeface="Bahnschrift" panose="020B0502040204020203" pitchFamily="34" charset="0"/>
                <a:cs typeface="Calibri" panose="020F0502020204030204"/>
              </a:rPr>
              <a:t> </a:t>
            </a:r>
            <a:endParaRPr lang="en-US" sz="2400" spc="-8" dirty="0">
              <a:latin typeface="Bahnschrift" panose="020B0502040204020203" pitchFamily="34" charset="0"/>
              <a:cs typeface="Calibri" panose="020F0502020204030204"/>
            </a:endParaRPr>
          </a:p>
          <a:p>
            <a:pPr marL="321310">
              <a:spcBef>
                <a:spcPts val="820"/>
              </a:spcBef>
            </a:pPr>
            <a:r>
              <a:rPr sz="2400" spc="-71" dirty="0">
                <a:latin typeface="Bahnschrift" panose="020B0502040204020203" pitchFamily="34" charset="0"/>
                <a:cs typeface="Calibri" panose="020F0502020204030204"/>
              </a:rPr>
              <a:t>‘APADJ</a:t>
            </a:r>
            <a:r>
              <a:rPr sz="2400" spc="-4" dirty="0">
                <a:latin typeface="Bahnschrift" panose="020B0502040204020203" pitchFamily="34" charset="0"/>
                <a:cs typeface="Calibri" panose="020F0502020204030204"/>
              </a:rPr>
              <a:t> </a:t>
            </a:r>
            <a:r>
              <a:rPr sz="2400" spc="-19" dirty="0">
                <a:latin typeface="Bahnschrift" panose="020B0502040204020203" pitchFamily="34" charset="0"/>
                <a:cs typeface="Calibri" panose="020F0502020204030204"/>
              </a:rPr>
              <a:t>TFTWL</a:t>
            </a:r>
            <a:r>
              <a:rPr sz="2400" spc="-19" dirty="0">
                <a:solidFill>
                  <a:srgbClr val="FF0000"/>
                </a:solidFill>
                <a:latin typeface="Bahnschrift" panose="020B0502040204020203" pitchFamily="34" charset="0"/>
                <a:cs typeface="Calibri" panose="020F0502020204030204"/>
              </a:rPr>
              <a:t>FJ</a:t>
            </a:r>
            <a:r>
              <a:rPr sz="2400" spc="-19" dirty="0">
                <a:latin typeface="Bahnschrift" panose="020B0502040204020203" pitchFamily="34" charset="0"/>
                <a:cs typeface="Calibri" panose="020F0502020204030204"/>
              </a:rPr>
              <a:t>’</a:t>
            </a:r>
            <a:endParaRPr sz="2400" dirty="0">
              <a:latin typeface="Bahnschrift" panose="020B0502040204020203" pitchFamily="34" charset="0"/>
              <a:cs typeface="Calibri" panose="020F0502020204030204"/>
            </a:endParaRPr>
          </a:p>
        </p:txBody>
      </p:sp>
      <p:pic>
        <p:nvPicPr>
          <p:cNvPr id="9" name="object 4"/>
          <p:cNvPicPr/>
          <p:nvPr/>
        </p:nvPicPr>
        <p:blipFill>
          <a:blip r:embed="rId1" cstate="print"/>
          <a:stretch>
            <a:fillRect/>
          </a:stretch>
        </p:blipFill>
        <p:spPr>
          <a:xfrm>
            <a:off x="3474721" y="2027175"/>
            <a:ext cx="5650640" cy="399478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5334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10" name="object 7"/>
          <p:cNvSpPr txBox="1"/>
          <p:nvPr/>
        </p:nvSpPr>
        <p:spPr>
          <a:xfrm>
            <a:off x="91911" y="1883674"/>
            <a:ext cx="3550847" cy="850874"/>
          </a:xfrm>
          <a:prstGeom prst="rect">
            <a:avLst/>
          </a:prstGeom>
        </p:spPr>
        <p:txBody>
          <a:bodyPr vert="horz" wrap="square" lIns="0" tIns="9525" rIns="0" bIns="0" rtlCol="0">
            <a:spAutoFit/>
          </a:bodyPr>
          <a:lstStyle/>
          <a:p>
            <a:pPr marL="321310">
              <a:spcBef>
                <a:spcPts val="820"/>
              </a:spcBef>
            </a:pPr>
            <a:r>
              <a:rPr sz="2400" spc="-8" dirty="0">
                <a:latin typeface="Bahnschrift" panose="020B0502040204020203" pitchFamily="34" charset="0"/>
                <a:cs typeface="Calibri" panose="020F0502020204030204"/>
              </a:rPr>
              <a:t>Key: CDDG</a:t>
            </a:r>
            <a:endParaRPr sz="2400" spc="-8"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lang="en-US" sz="2400" spc="-8" dirty="0">
                <a:latin typeface="Bahnschrift" panose="020B0502040204020203" pitchFamily="34" charset="0"/>
                <a:cs typeface="Calibri" panose="020F0502020204030204"/>
              </a:rPr>
              <a:t> </a:t>
            </a:r>
            <a:r>
              <a:rPr sz="2400" spc="-8" dirty="0">
                <a:latin typeface="Bahnschrift" panose="020B0502040204020203" pitchFamily="34" charset="0"/>
                <a:cs typeface="Calibri" panose="020F0502020204030204"/>
              </a:rPr>
              <a:t>FKMFIO</a:t>
            </a:r>
            <a:endParaRPr sz="2400" spc="-8" dirty="0">
              <a:latin typeface="Bahnschrift" panose="020B0502040204020203" pitchFamily="34" charset="0"/>
              <a:cs typeface="Calibri" panose="020F0502020204030204"/>
            </a:endParaRPr>
          </a:p>
        </p:txBody>
      </p:sp>
      <p:sp>
        <p:nvSpPr>
          <p:cNvPr id="11" name="object 9"/>
          <p:cNvSpPr txBox="1"/>
          <p:nvPr/>
        </p:nvSpPr>
        <p:spPr>
          <a:xfrm>
            <a:off x="155543" y="3320421"/>
            <a:ext cx="8915399" cy="853439"/>
          </a:xfrm>
          <a:prstGeom prst="rect">
            <a:avLst/>
          </a:prstGeom>
        </p:spPr>
        <p:txBody>
          <a:bodyPr vert="horz" wrap="square" lIns="0" tIns="9525" rIns="0" bIns="0" rtlCol="0">
            <a:spAutoFit/>
          </a:bodyPr>
          <a:lstStyle/>
          <a:p>
            <a:pPr marL="9525" marR="3810">
              <a:spcBef>
                <a:spcPts val="75"/>
              </a:spcBef>
            </a:pPr>
            <a:r>
              <a:rPr b="1" spc="-4" dirty="0">
                <a:latin typeface="Bahnschrift" panose="020B0502040204020203" pitchFamily="34" charset="0"/>
                <a:cs typeface="Calibri" panose="020F0502020204030204"/>
              </a:rPr>
              <a:t>Step 1: Calculate the multiplicative inverse for the determinant.  </a:t>
            </a:r>
            <a:endParaRPr lang="en-US" b="1" spc="-4" dirty="0">
              <a:latin typeface="Bahnschrift" panose="020B0502040204020203" pitchFamily="34" charset="0"/>
              <a:cs typeface="Calibri" panose="020F0502020204030204"/>
            </a:endParaRPr>
          </a:p>
          <a:p>
            <a:pPr marL="9525" marR="3810">
              <a:spcBef>
                <a:spcPts val="75"/>
              </a:spcBef>
            </a:pPr>
            <a:r>
              <a:rPr b="1" spc="-4" dirty="0">
                <a:latin typeface="Bahnschrift" panose="020B0502040204020203" pitchFamily="34" charset="0"/>
                <a:cs typeface="Calibri" panose="020F0502020204030204"/>
              </a:rPr>
              <a:t>Step 2: Multiply it with Adjoin matrix</a:t>
            </a:r>
            <a:endParaRPr b="1" spc="-4" dirty="0">
              <a:latin typeface="Bahnschrift" panose="020B0502040204020203" pitchFamily="34" charset="0"/>
              <a:cs typeface="Calibri" panose="020F0502020204030204"/>
            </a:endParaRPr>
          </a:p>
          <a:p>
            <a:pPr marL="9525" marR="227965"/>
            <a:r>
              <a:rPr b="1" spc="-4" dirty="0">
                <a:latin typeface="Bahnschrift" panose="020B0502040204020203" pitchFamily="34" charset="0"/>
                <a:cs typeface="Calibri" panose="020F0502020204030204"/>
              </a:rPr>
              <a:t>Step 3: Multiple inverse key matrix with Cipher text matrix to  obtain plaintext</a:t>
            </a:r>
            <a:endParaRPr b="1" spc="-4" dirty="0">
              <a:latin typeface="Bahnschrift" panose="020B0502040204020203" pitchFamily="34" charset="0"/>
              <a:cs typeface="Calibri" panose="020F0502020204030204"/>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33879"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10" name="object 7"/>
          <p:cNvSpPr txBox="1"/>
          <p:nvPr/>
        </p:nvSpPr>
        <p:spPr>
          <a:xfrm>
            <a:off x="91911" y="1883674"/>
            <a:ext cx="3550847" cy="850874"/>
          </a:xfrm>
          <a:prstGeom prst="rect">
            <a:avLst/>
          </a:prstGeom>
        </p:spPr>
        <p:txBody>
          <a:bodyPr vert="horz" wrap="square" lIns="0" tIns="9525" rIns="0" bIns="0" rtlCol="0">
            <a:spAutoFit/>
          </a:bodyPr>
          <a:lstStyle/>
          <a:p>
            <a:pPr marL="321310">
              <a:spcBef>
                <a:spcPts val="820"/>
              </a:spcBef>
            </a:pPr>
            <a:r>
              <a:rPr sz="2400" spc="-8" dirty="0">
                <a:latin typeface="Bahnschrift" panose="020B0502040204020203" pitchFamily="34" charset="0"/>
                <a:cs typeface="Calibri" panose="020F0502020204030204"/>
              </a:rPr>
              <a:t>Key: CDDG</a:t>
            </a:r>
            <a:endParaRPr sz="2400" spc="-8" dirty="0">
              <a:latin typeface="Bahnschrift" panose="020B0502040204020203" pitchFamily="34" charset="0"/>
              <a:cs typeface="Calibri" panose="020F0502020204030204"/>
            </a:endParaRPr>
          </a:p>
          <a:p>
            <a:pPr marL="321310">
              <a:spcBef>
                <a:spcPts val="820"/>
              </a:spcBef>
            </a:pPr>
            <a:r>
              <a:rPr sz="2400" spc="-8" dirty="0">
                <a:latin typeface="Bahnschrift" panose="020B0502040204020203" pitchFamily="34" charset="0"/>
                <a:cs typeface="Calibri" panose="020F0502020204030204"/>
              </a:rPr>
              <a:t>Ciphertext:</a:t>
            </a:r>
            <a:r>
              <a:rPr lang="en-US" sz="2400" spc="-8" dirty="0">
                <a:latin typeface="Bahnschrift" panose="020B0502040204020203" pitchFamily="34" charset="0"/>
                <a:cs typeface="Calibri" panose="020F0502020204030204"/>
              </a:rPr>
              <a:t> </a:t>
            </a:r>
            <a:r>
              <a:rPr sz="2400" spc="-8" dirty="0">
                <a:latin typeface="Bahnschrift" panose="020B0502040204020203" pitchFamily="34" charset="0"/>
                <a:cs typeface="Calibri" panose="020F0502020204030204"/>
              </a:rPr>
              <a:t>FKMFIO</a:t>
            </a:r>
            <a:endParaRPr sz="2400" spc="-8" dirty="0">
              <a:latin typeface="Bahnschrift" panose="020B0502040204020203" pitchFamily="34" charset="0"/>
              <a:cs typeface="Calibri" panose="020F0502020204030204"/>
            </a:endParaRPr>
          </a:p>
        </p:txBody>
      </p:sp>
      <p:sp>
        <p:nvSpPr>
          <p:cNvPr id="11" name="object 9"/>
          <p:cNvSpPr txBox="1"/>
          <p:nvPr/>
        </p:nvSpPr>
        <p:spPr>
          <a:xfrm>
            <a:off x="155543" y="3320421"/>
            <a:ext cx="8915399" cy="853439"/>
          </a:xfrm>
          <a:prstGeom prst="rect">
            <a:avLst/>
          </a:prstGeom>
        </p:spPr>
        <p:txBody>
          <a:bodyPr vert="horz" wrap="square" lIns="0" tIns="9525" rIns="0" bIns="0" rtlCol="0">
            <a:spAutoFit/>
          </a:bodyPr>
          <a:lstStyle/>
          <a:p>
            <a:pPr marL="9525" marR="3810">
              <a:spcBef>
                <a:spcPts val="75"/>
              </a:spcBef>
            </a:pPr>
            <a:r>
              <a:rPr b="1" spc="-4" dirty="0">
                <a:latin typeface="Bahnschrift" panose="020B0502040204020203" pitchFamily="34" charset="0"/>
                <a:cs typeface="Calibri" panose="020F0502020204030204"/>
              </a:rPr>
              <a:t>Step 1: Calculate the multiplicative inverse for the determinant.  </a:t>
            </a:r>
            <a:endParaRPr lang="en-US" b="1" spc="-4" dirty="0">
              <a:latin typeface="Bahnschrift" panose="020B0502040204020203" pitchFamily="34" charset="0"/>
              <a:cs typeface="Calibri" panose="020F0502020204030204"/>
            </a:endParaRPr>
          </a:p>
          <a:p>
            <a:pPr marL="9525" marR="3810">
              <a:spcBef>
                <a:spcPts val="75"/>
              </a:spcBef>
            </a:pPr>
            <a:r>
              <a:rPr b="1" spc="-4" dirty="0">
                <a:latin typeface="Bahnschrift" panose="020B0502040204020203" pitchFamily="34" charset="0"/>
                <a:cs typeface="Calibri" panose="020F0502020204030204"/>
              </a:rPr>
              <a:t>Step 2: Multiply it with Adjoin matrix</a:t>
            </a:r>
            <a:endParaRPr b="1" spc="-4" dirty="0">
              <a:latin typeface="Bahnschrift" panose="020B0502040204020203" pitchFamily="34" charset="0"/>
              <a:cs typeface="Calibri" panose="020F0502020204030204"/>
            </a:endParaRPr>
          </a:p>
          <a:p>
            <a:pPr marL="9525" marR="227965"/>
            <a:r>
              <a:rPr b="1" spc="-4" dirty="0">
                <a:latin typeface="Bahnschrift" panose="020B0502040204020203" pitchFamily="34" charset="0"/>
                <a:cs typeface="Calibri" panose="020F0502020204030204"/>
              </a:rPr>
              <a:t>Step 3: Multiple inverse key matrix with Cipher text matrix to  obtain plaintext</a:t>
            </a:r>
            <a:endParaRPr b="1" spc="-4" dirty="0">
              <a:latin typeface="Bahnschrift" panose="020B0502040204020203" pitchFamily="34" charset="0"/>
              <a:cs typeface="Calibri" panose="020F0502020204030204"/>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5" name="object 3"/>
          <p:cNvSpPr txBox="1"/>
          <p:nvPr/>
        </p:nvSpPr>
        <p:spPr>
          <a:xfrm>
            <a:off x="138987" y="1662875"/>
            <a:ext cx="8896606" cy="788742"/>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Step</a:t>
            </a:r>
            <a:r>
              <a:rPr b="1" spc="-4" dirty="0">
                <a:latin typeface="Bahnschrift" panose="020B0502040204020203" pitchFamily="34" charset="0"/>
                <a:cs typeface="Calibri" panose="020F0502020204030204"/>
              </a:rPr>
              <a:t> 1:</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for</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determinant.</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1.1</a:t>
            </a:r>
            <a:r>
              <a:rPr sz="1500" b="1" spc="-19"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Find</a:t>
            </a:r>
            <a:r>
              <a:rPr sz="1500" b="1" spc="-30" dirty="0">
                <a:latin typeface="Bahnschrift" panose="020B0502040204020203" pitchFamily="34" charset="0"/>
                <a:cs typeface="Calibri" panose="020F0502020204030204"/>
              </a:rPr>
              <a:t> </a:t>
            </a:r>
            <a:r>
              <a:rPr sz="1500" b="1" spc="-8" dirty="0">
                <a:latin typeface="Bahnschrift" panose="020B0502040204020203" pitchFamily="34" charset="0"/>
                <a:cs typeface="Calibri" panose="020F0502020204030204"/>
              </a:rPr>
              <a:t>Determinate</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of the</a:t>
            </a:r>
            <a:r>
              <a:rPr sz="1500" b="1" spc="-19"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6" name="object 4"/>
          <p:cNvPicPr/>
          <p:nvPr/>
        </p:nvPicPr>
        <p:blipFill>
          <a:blip r:embed="rId1" cstate="print"/>
          <a:stretch>
            <a:fillRect/>
          </a:stretch>
        </p:blipFill>
        <p:spPr>
          <a:xfrm>
            <a:off x="3099968" y="1979478"/>
            <a:ext cx="2313972" cy="649796"/>
          </a:xfrm>
          <a:prstGeom prst="rect">
            <a:avLst/>
          </a:prstGeom>
        </p:spPr>
      </p:pic>
      <p:sp>
        <p:nvSpPr>
          <p:cNvPr id="7" name="object 5"/>
          <p:cNvSpPr txBox="1"/>
          <p:nvPr/>
        </p:nvSpPr>
        <p:spPr>
          <a:xfrm>
            <a:off x="944900" y="3304937"/>
            <a:ext cx="1013936" cy="240450"/>
          </a:xfrm>
          <a:prstGeom prst="rect">
            <a:avLst/>
          </a:prstGeom>
        </p:spPr>
        <p:txBody>
          <a:bodyPr vert="horz" wrap="square" lIns="0" tIns="9525" rIns="0" bIns="0" rtlCol="0">
            <a:spAutoFit/>
          </a:bodyPr>
          <a:lstStyle/>
          <a:p>
            <a:pPr marL="9525">
              <a:spcBef>
                <a:spcPts val="75"/>
              </a:spcBef>
            </a:pPr>
            <a:r>
              <a:rPr sz="1500" b="1" spc="-15" dirty="0">
                <a:latin typeface="Calibri" panose="020F0502020204030204"/>
                <a:cs typeface="Calibri" panose="020F0502020204030204"/>
              </a:rPr>
              <a:t>Key</a:t>
            </a:r>
            <a:r>
              <a:rPr sz="1500" b="1" spc="-26" dirty="0">
                <a:latin typeface="Calibri" panose="020F0502020204030204"/>
                <a:cs typeface="Calibri" panose="020F0502020204030204"/>
              </a:rPr>
              <a:t> </a:t>
            </a:r>
            <a:r>
              <a:rPr sz="1500" b="1" spc="-4" dirty="0">
                <a:latin typeface="Calibri" panose="020F0502020204030204"/>
                <a:cs typeface="Calibri" panose="020F0502020204030204"/>
              </a:rPr>
              <a:t>Matrix</a:t>
            </a:r>
            <a:r>
              <a:rPr sz="1500" b="1" spc="-30" dirty="0">
                <a:latin typeface="Calibri" panose="020F0502020204030204"/>
                <a:cs typeface="Calibri" panose="020F0502020204030204"/>
              </a:rPr>
              <a:t> </a:t>
            </a:r>
            <a:r>
              <a:rPr sz="1500" b="1" dirty="0">
                <a:latin typeface="Calibri" panose="020F0502020204030204"/>
                <a:cs typeface="Calibri" panose="020F0502020204030204"/>
              </a:rPr>
              <a:t>=</a:t>
            </a:r>
            <a:endParaRPr sz="1500">
              <a:latin typeface="Calibri" panose="020F0502020204030204"/>
              <a:cs typeface="Calibri" panose="020F0502020204030204"/>
            </a:endParaRPr>
          </a:p>
        </p:txBody>
      </p:sp>
      <p:sp>
        <p:nvSpPr>
          <p:cNvPr id="9" name="object 6"/>
          <p:cNvSpPr txBox="1"/>
          <p:nvPr/>
        </p:nvSpPr>
        <p:spPr>
          <a:xfrm>
            <a:off x="4507919" y="4796541"/>
            <a:ext cx="822939" cy="332783"/>
          </a:xfrm>
          <a:prstGeom prst="rect">
            <a:avLst/>
          </a:prstGeom>
        </p:spPr>
        <p:txBody>
          <a:bodyPr vert="horz" wrap="square" lIns="0" tIns="9525" rIns="0" bIns="0" rtlCol="0">
            <a:spAutoFit/>
          </a:bodyPr>
          <a:lstStyle/>
          <a:p>
            <a:pPr marL="9525">
              <a:spcBef>
                <a:spcPts val="75"/>
              </a:spcBef>
            </a:pPr>
            <a:r>
              <a:rPr sz="2100" b="1" spc="-4" dirty="0">
                <a:latin typeface="Bahnschrift" panose="020B0502040204020203" pitchFamily="34" charset="0"/>
                <a:cs typeface="Calibri" panose="020F0502020204030204"/>
              </a:rPr>
              <a:t>D=3</a:t>
            </a:r>
            <a:endParaRPr sz="2100" dirty="0">
              <a:latin typeface="Bahnschrift" panose="020B0502040204020203" pitchFamily="34" charset="0"/>
              <a:cs typeface="Calibri" panose="020F0502020204030204"/>
            </a:endParaRPr>
          </a:p>
        </p:txBody>
      </p:sp>
      <p:pic>
        <p:nvPicPr>
          <p:cNvPr id="3" name="Picture 2"/>
          <p:cNvPicPr>
            <a:picLocks noChangeAspect="1"/>
          </p:cNvPicPr>
          <p:nvPr/>
        </p:nvPicPr>
        <p:blipFill>
          <a:blip r:embed="rId2"/>
          <a:stretch>
            <a:fillRect/>
          </a:stretch>
        </p:blipFill>
        <p:spPr>
          <a:xfrm>
            <a:off x="1998975" y="2917051"/>
            <a:ext cx="2657416" cy="892808"/>
          </a:xfrm>
          <a:prstGeom prst="rect">
            <a:avLst/>
          </a:prstGeom>
        </p:spPr>
      </p:pic>
      <p:pic>
        <p:nvPicPr>
          <p:cNvPr id="25" name="Picture 24"/>
          <p:cNvPicPr>
            <a:picLocks noChangeAspect="1"/>
          </p:cNvPicPr>
          <p:nvPr/>
        </p:nvPicPr>
        <p:blipFill>
          <a:blip r:embed="rId3"/>
          <a:stretch>
            <a:fillRect/>
          </a:stretch>
        </p:blipFill>
        <p:spPr>
          <a:xfrm>
            <a:off x="3482910" y="3856406"/>
            <a:ext cx="5552682" cy="83745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10" name="object 3"/>
          <p:cNvSpPr txBox="1"/>
          <p:nvPr/>
        </p:nvSpPr>
        <p:spPr>
          <a:xfrm>
            <a:off x="155542" y="1662875"/>
            <a:ext cx="8894189" cy="788742"/>
          </a:xfrm>
          <a:prstGeom prst="rect">
            <a:avLst/>
          </a:prstGeom>
        </p:spPr>
        <p:txBody>
          <a:bodyPr vert="horz" wrap="square" lIns="0" tIns="9525" rIns="0" bIns="0" rtlCol="0">
            <a:spAutoFit/>
          </a:bodyPr>
          <a:lstStyle/>
          <a:p>
            <a:pPr marL="9525">
              <a:spcBef>
                <a:spcPts val="75"/>
              </a:spcBef>
            </a:pPr>
            <a:r>
              <a:rPr b="1" spc="-8" dirty="0">
                <a:latin typeface="Bahnschrift" panose="020B0502040204020203" pitchFamily="34" charset="0"/>
                <a:cs typeface="Calibri" panose="020F0502020204030204"/>
              </a:rPr>
              <a:t>Step</a:t>
            </a:r>
            <a:r>
              <a:rPr b="1" spc="-4" dirty="0">
                <a:latin typeface="Bahnschrift" panose="020B0502040204020203" pitchFamily="34" charset="0"/>
                <a:cs typeface="Calibri" panose="020F0502020204030204"/>
              </a:rPr>
              <a:t> 2:</a:t>
            </a:r>
            <a:r>
              <a:rPr b="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Calculate</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a:t>
            </a:r>
            <a:r>
              <a:rPr b="1" spc="-8"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for</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the</a:t>
            </a:r>
            <a:r>
              <a:rPr b="1" spc="4"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determinant.</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1.2</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Find</a:t>
            </a:r>
            <a:r>
              <a:rPr sz="1500" b="1" spc="-23"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multiplicative</a:t>
            </a:r>
            <a:r>
              <a:rPr sz="1500" b="1" spc="-19" dirty="0">
                <a:latin typeface="Bahnschrift" panose="020B0502040204020203" pitchFamily="34" charset="0"/>
                <a:cs typeface="Calibri" panose="020F0502020204030204"/>
              </a:rPr>
              <a:t> </a:t>
            </a:r>
            <a:r>
              <a:rPr sz="1500" b="1" spc="-11" dirty="0">
                <a:latin typeface="Bahnschrift" panose="020B0502040204020203" pitchFamily="34" charset="0"/>
                <a:cs typeface="Calibri" panose="020F0502020204030204"/>
              </a:rPr>
              <a:t>inverse</a:t>
            </a:r>
            <a:r>
              <a:rPr sz="1500" b="1" spc="-4"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of </a:t>
            </a:r>
            <a:r>
              <a:rPr sz="1500" b="1" spc="-8" dirty="0">
                <a:latin typeface="Bahnschrift" panose="020B0502040204020203" pitchFamily="34" charset="0"/>
                <a:cs typeface="Calibri" panose="020F0502020204030204"/>
              </a:rPr>
              <a:t>Determinate </a:t>
            </a:r>
            <a:r>
              <a:rPr sz="1500" b="1" dirty="0">
                <a:latin typeface="Bahnschrift" panose="020B0502040204020203" pitchFamily="34" charset="0"/>
                <a:cs typeface="Calibri" panose="020F0502020204030204"/>
              </a:rPr>
              <a:t>of the</a:t>
            </a:r>
            <a:r>
              <a:rPr sz="1500" b="1" spc="-11"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sp>
        <p:nvSpPr>
          <p:cNvPr id="11" name="object 4"/>
          <p:cNvSpPr txBox="1"/>
          <p:nvPr/>
        </p:nvSpPr>
        <p:spPr>
          <a:xfrm>
            <a:off x="1767526" y="2574129"/>
            <a:ext cx="951508" cy="332303"/>
          </a:xfrm>
          <a:prstGeom prst="rect">
            <a:avLst/>
          </a:prstGeom>
        </p:spPr>
        <p:txBody>
          <a:bodyPr vert="horz" wrap="square" lIns="0" tIns="9049" rIns="0" bIns="0" rtlCol="0">
            <a:spAutoFit/>
          </a:bodyPr>
          <a:lstStyle/>
          <a:p>
            <a:pPr marL="28575">
              <a:spcBef>
                <a:spcPts val="70"/>
              </a:spcBef>
            </a:pPr>
            <a:r>
              <a:rPr sz="3150" baseline="-17000" dirty="0">
                <a:latin typeface="Bahnschrift" panose="020B0502040204020203" pitchFamily="34" charset="0"/>
                <a:cs typeface="Calibri" panose="020F0502020204030204"/>
              </a:rPr>
              <a:t>dd</a:t>
            </a:r>
            <a:r>
              <a:rPr sz="1390" dirty="0">
                <a:latin typeface="Bahnschrift" panose="020B0502040204020203" pitchFamily="34" charset="0"/>
                <a:cs typeface="Calibri" panose="020F0502020204030204"/>
              </a:rPr>
              <a:t>-1</a:t>
            </a:r>
            <a:endParaRPr sz="1390" dirty="0">
              <a:latin typeface="Bahnschrift" panose="020B0502040204020203" pitchFamily="34" charset="0"/>
              <a:cs typeface="Calibri" panose="020F0502020204030204"/>
            </a:endParaRPr>
          </a:p>
        </p:txBody>
      </p:sp>
      <p:sp>
        <p:nvSpPr>
          <p:cNvPr id="12" name="object 5"/>
          <p:cNvSpPr txBox="1"/>
          <p:nvPr/>
        </p:nvSpPr>
        <p:spPr>
          <a:xfrm>
            <a:off x="2398127" y="2654330"/>
            <a:ext cx="1839621" cy="332303"/>
          </a:xfrm>
          <a:prstGeom prst="rect">
            <a:avLst/>
          </a:prstGeom>
        </p:spPr>
        <p:txBody>
          <a:bodyPr vert="horz" wrap="square" lIns="0" tIns="9049" rIns="0" bIns="0" rtlCol="0">
            <a:spAutoFit/>
          </a:bodyPr>
          <a:lstStyle/>
          <a:p>
            <a:pPr marL="9525">
              <a:spcBef>
                <a:spcPts val="70"/>
              </a:spcBef>
            </a:pPr>
            <a:r>
              <a:rPr sz="2100" spc="-4" dirty="0">
                <a:latin typeface="Symbol" panose="05050102010706020507"/>
                <a:cs typeface="Symbol" panose="05050102010706020507"/>
              </a:rPr>
              <a:t></a:t>
            </a:r>
            <a:r>
              <a:rPr sz="2100" spc="-64" dirty="0">
                <a:latin typeface="Times New Roman" panose="02020603050405020304"/>
                <a:cs typeface="Times New Roman" panose="02020603050405020304"/>
              </a:rPr>
              <a:t> </a:t>
            </a:r>
            <a:r>
              <a:rPr sz="2100" spc="-4" dirty="0">
                <a:latin typeface="Bahnschrift" panose="020B0502040204020203" pitchFamily="34" charset="0"/>
                <a:cs typeface="Calibri" panose="020F0502020204030204"/>
              </a:rPr>
              <a:t>1</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endParaRPr sz="2100" dirty="0">
              <a:latin typeface="Bahnschrift" panose="020B0502040204020203" pitchFamily="34" charset="0"/>
              <a:cs typeface="Calibri" panose="020F0502020204030204"/>
            </a:endParaRPr>
          </a:p>
        </p:txBody>
      </p:sp>
      <p:sp>
        <p:nvSpPr>
          <p:cNvPr id="13" name="object 6"/>
          <p:cNvSpPr txBox="1"/>
          <p:nvPr/>
        </p:nvSpPr>
        <p:spPr>
          <a:xfrm>
            <a:off x="1118586" y="3290981"/>
            <a:ext cx="6764693" cy="1936716"/>
          </a:xfrm>
          <a:prstGeom prst="rect">
            <a:avLst/>
          </a:prstGeom>
        </p:spPr>
        <p:txBody>
          <a:bodyPr vert="horz" wrap="square" lIns="0" tIns="9049" rIns="0" bIns="0" rtlCol="0">
            <a:spAutoFit/>
          </a:bodyPr>
          <a:lstStyle/>
          <a:p>
            <a:pPr marL="47625">
              <a:spcBef>
                <a:spcPts val="70"/>
              </a:spcBef>
            </a:pPr>
            <a:r>
              <a:rPr sz="2100" spc="-4" dirty="0">
                <a:latin typeface="Bahnschrift" panose="020B0502040204020203" pitchFamily="34" charset="0"/>
                <a:cs typeface="Calibri" panose="020F0502020204030204"/>
              </a:rPr>
              <a:t>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d</a:t>
            </a:r>
            <a:r>
              <a:rPr sz="2080" spc="5" baseline="26000" dirty="0">
                <a:latin typeface="Bahnschrift" panose="020B0502040204020203" pitchFamily="34" charset="0"/>
                <a:cs typeface="Calibri" panose="020F0502020204030204"/>
              </a:rPr>
              <a:t>-1</a:t>
            </a:r>
            <a:r>
              <a:rPr sz="2080" spc="242"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8"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=1</a:t>
            </a:r>
            <a:endParaRPr sz="2100" dirty="0">
              <a:latin typeface="Bahnschrift" panose="020B0502040204020203" pitchFamily="34" charset="0"/>
              <a:cs typeface="Calibri" panose="020F0502020204030204"/>
            </a:endParaRPr>
          </a:p>
          <a:p>
            <a:pPr>
              <a:spcBef>
                <a:spcPts val="5"/>
              </a:spcBef>
            </a:pPr>
            <a:endParaRPr sz="2065" dirty="0">
              <a:latin typeface="Bahnschrift" panose="020B0502040204020203" pitchFamily="34" charset="0"/>
              <a:cs typeface="Calibri" panose="020F0502020204030204"/>
            </a:endParaRPr>
          </a:p>
          <a:p>
            <a:pPr marL="47625"/>
            <a:r>
              <a:rPr sz="2100" spc="-4" dirty="0">
                <a:latin typeface="Bahnschrift" panose="020B0502040204020203" pitchFamily="34" charset="0"/>
                <a:cs typeface="Calibri" panose="020F0502020204030204"/>
              </a:rPr>
              <a:t>=</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3</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4"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=1</a:t>
            </a:r>
            <a:r>
              <a:rPr sz="2100" spc="4" dirty="0">
                <a:latin typeface="Bahnschrift" panose="020B0502040204020203" pitchFamily="34" charset="0"/>
                <a:cs typeface="Calibri" panose="020F0502020204030204"/>
              </a:rPr>
              <a:t> </a:t>
            </a:r>
            <a:r>
              <a:rPr sz="2100" spc="-8" dirty="0">
                <a:latin typeface="Bahnschrift" panose="020B0502040204020203" pitchFamily="34" charset="0"/>
                <a:cs typeface="Calibri" panose="020F0502020204030204"/>
              </a:rPr>
              <a:t>(Hit</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and</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trial</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Method)</a:t>
            </a:r>
            <a:endParaRPr sz="2100" dirty="0">
              <a:latin typeface="Bahnschrift" panose="020B0502040204020203" pitchFamily="34" charset="0"/>
              <a:cs typeface="Calibri" panose="020F0502020204030204"/>
            </a:endParaRPr>
          </a:p>
          <a:p>
            <a:pPr>
              <a:spcBef>
                <a:spcPts val="5"/>
              </a:spcBef>
            </a:pPr>
            <a:endParaRPr sz="2065" dirty="0">
              <a:latin typeface="Bahnschrift" panose="020B0502040204020203" pitchFamily="34" charset="0"/>
              <a:cs typeface="Calibri" panose="020F0502020204030204"/>
            </a:endParaRPr>
          </a:p>
          <a:p>
            <a:pPr marL="47625"/>
            <a:r>
              <a:rPr sz="2100" spc="-4" dirty="0">
                <a:latin typeface="Bahnschrift" panose="020B0502040204020203" pitchFamily="34" charset="0"/>
                <a:cs typeface="Calibri" panose="020F0502020204030204"/>
              </a:rPr>
              <a:t>If</a:t>
            </a:r>
            <a:r>
              <a:rPr sz="2100" spc="-8" dirty="0">
                <a:latin typeface="Bahnschrift" panose="020B0502040204020203" pitchFamily="34" charset="0"/>
                <a:cs typeface="Calibri" panose="020F0502020204030204"/>
              </a:rPr>
              <a:t> </a:t>
            </a:r>
            <a:r>
              <a:rPr sz="2100" dirty="0">
                <a:latin typeface="Bahnschrift" panose="020B0502040204020203" pitchFamily="34" charset="0"/>
                <a:cs typeface="Calibri" panose="020F0502020204030204"/>
              </a:rPr>
              <a:t>d</a:t>
            </a:r>
            <a:r>
              <a:rPr sz="2080" baseline="26000" dirty="0">
                <a:latin typeface="Bahnschrift" panose="020B0502040204020203" pitchFamily="34" charset="0"/>
                <a:cs typeface="Calibri" panose="020F0502020204030204"/>
              </a:rPr>
              <a:t>-1</a:t>
            </a:r>
            <a:r>
              <a:rPr sz="2080" spc="28" baseline="26000"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 9</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then</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3*9</a:t>
            </a:r>
            <a:r>
              <a:rPr sz="2100" spc="11"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a:t>
            </a:r>
            <a:r>
              <a:rPr sz="2100" spc="8"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27</a:t>
            </a:r>
            <a:r>
              <a:rPr sz="2100" spc="15"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mod</a:t>
            </a:r>
            <a:r>
              <a:rPr sz="2100" spc="4" dirty="0">
                <a:latin typeface="Bahnschrift" panose="020B0502040204020203" pitchFamily="34" charset="0"/>
                <a:cs typeface="Calibri" panose="020F0502020204030204"/>
              </a:rPr>
              <a:t> </a:t>
            </a:r>
            <a:r>
              <a:rPr sz="2100" spc="-4" dirty="0">
                <a:latin typeface="Bahnschrift" panose="020B0502040204020203" pitchFamily="34" charset="0"/>
                <a:cs typeface="Calibri" panose="020F0502020204030204"/>
              </a:rPr>
              <a:t>26=1</a:t>
            </a:r>
            <a:endParaRPr sz="2100" dirty="0">
              <a:latin typeface="Bahnschrift" panose="020B0502040204020203" pitchFamily="34" charset="0"/>
              <a:cs typeface="Calibri" panose="020F0502020204030204"/>
            </a:endParaRPr>
          </a:p>
          <a:p>
            <a:pPr marR="492125" algn="ctr"/>
            <a:r>
              <a:rPr sz="2100" b="1" spc="-4" dirty="0">
                <a:latin typeface="Bahnschrift" panose="020B0502040204020203" pitchFamily="34" charset="0"/>
                <a:cs typeface="Calibri" panose="020F0502020204030204"/>
              </a:rPr>
              <a:t>hence</a:t>
            </a:r>
            <a:r>
              <a:rPr sz="2100" b="1" spc="-8" dirty="0">
                <a:latin typeface="Bahnschrift" panose="020B0502040204020203" pitchFamily="34" charset="0"/>
                <a:cs typeface="Calibri" panose="020F0502020204030204"/>
              </a:rPr>
              <a:t> </a:t>
            </a:r>
            <a:r>
              <a:rPr sz="2100" b="1" dirty="0">
                <a:latin typeface="Bahnschrift" panose="020B0502040204020203" pitchFamily="34" charset="0"/>
                <a:cs typeface="Calibri" panose="020F0502020204030204"/>
              </a:rPr>
              <a:t>d</a:t>
            </a:r>
            <a:r>
              <a:rPr sz="2080" b="1" baseline="26000" dirty="0">
                <a:latin typeface="Bahnschrift" panose="020B0502040204020203" pitchFamily="34" charset="0"/>
                <a:cs typeface="Calibri" panose="020F0502020204030204"/>
              </a:rPr>
              <a:t>-1</a:t>
            </a:r>
            <a:r>
              <a:rPr sz="2080" b="1" spc="-5" baseline="26000" dirty="0">
                <a:latin typeface="Bahnschrift" panose="020B0502040204020203" pitchFamily="34" charset="0"/>
                <a:cs typeface="Calibri" panose="020F0502020204030204"/>
              </a:rPr>
              <a:t> </a:t>
            </a:r>
            <a:r>
              <a:rPr sz="2100" b="1" spc="-8" dirty="0">
                <a:latin typeface="Bahnschrift" panose="020B0502040204020203" pitchFamily="34" charset="0"/>
                <a:cs typeface="Calibri" panose="020F0502020204030204"/>
              </a:rPr>
              <a:t>=9</a:t>
            </a:r>
            <a:endParaRPr sz="2100" dirty="0">
              <a:latin typeface="Bahnschrift" panose="020B0502040204020203" pitchFamily="34" charset="0"/>
              <a:cs typeface="Calibri" panose="020F0502020204030204"/>
            </a:endParaRPr>
          </a:p>
        </p:txBody>
      </p:sp>
      <p:grpSp>
        <p:nvGrpSpPr>
          <p:cNvPr id="14" name="object 7"/>
          <p:cNvGrpSpPr/>
          <p:nvPr/>
        </p:nvGrpSpPr>
        <p:grpSpPr>
          <a:xfrm>
            <a:off x="2877286" y="3014091"/>
            <a:ext cx="259694" cy="414172"/>
            <a:chOff x="2362200" y="2875788"/>
            <a:chExt cx="234950" cy="515620"/>
          </a:xfrm>
        </p:grpSpPr>
        <p:pic>
          <p:nvPicPr>
            <p:cNvPr id="15" name="object 8"/>
            <p:cNvPicPr/>
            <p:nvPr/>
          </p:nvPicPr>
          <p:blipFill>
            <a:blip r:embed="rId1" cstate="print"/>
            <a:stretch>
              <a:fillRect/>
            </a:stretch>
          </p:blipFill>
          <p:spPr>
            <a:xfrm>
              <a:off x="2362200" y="2875788"/>
              <a:ext cx="234695" cy="515112"/>
            </a:xfrm>
            <a:prstGeom prst="rect">
              <a:avLst/>
            </a:prstGeom>
          </p:spPr>
        </p:pic>
        <p:sp>
          <p:nvSpPr>
            <p:cNvPr id="16" name="object 9"/>
            <p:cNvSpPr/>
            <p:nvPr/>
          </p:nvSpPr>
          <p:spPr>
            <a:xfrm>
              <a:off x="2419985" y="2897378"/>
              <a:ext cx="78105" cy="357505"/>
            </a:xfrm>
            <a:custGeom>
              <a:avLst/>
              <a:gdLst/>
              <a:ahLst/>
              <a:cxnLst/>
              <a:rect l="l" t="t" r="r" b="b"/>
              <a:pathLst>
                <a:path w="78105" h="357504">
                  <a:moveTo>
                    <a:pt x="25925" y="280034"/>
                  </a:moveTo>
                  <a:lnTo>
                    <a:pt x="0" y="281050"/>
                  </a:lnTo>
                  <a:lnTo>
                    <a:pt x="41782" y="357250"/>
                  </a:lnTo>
                  <a:lnTo>
                    <a:pt x="70927" y="292988"/>
                  </a:lnTo>
                  <a:lnTo>
                    <a:pt x="26415" y="292988"/>
                  </a:lnTo>
                  <a:lnTo>
                    <a:pt x="25925" y="280034"/>
                  </a:lnTo>
                  <a:close/>
                </a:path>
                <a:path w="78105" h="357504">
                  <a:moveTo>
                    <a:pt x="51833" y="279018"/>
                  </a:moveTo>
                  <a:lnTo>
                    <a:pt x="25925" y="280034"/>
                  </a:lnTo>
                  <a:lnTo>
                    <a:pt x="26415" y="292988"/>
                  </a:lnTo>
                  <a:lnTo>
                    <a:pt x="52323" y="291973"/>
                  </a:lnTo>
                  <a:lnTo>
                    <a:pt x="51833" y="279018"/>
                  </a:lnTo>
                  <a:close/>
                </a:path>
                <a:path w="78105" h="357504">
                  <a:moveTo>
                    <a:pt x="77723" y="278002"/>
                  </a:moveTo>
                  <a:lnTo>
                    <a:pt x="51833" y="279018"/>
                  </a:lnTo>
                  <a:lnTo>
                    <a:pt x="52323" y="291973"/>
                  </a:lnTo>
                  <a:lnTo>
                    <a:pt x="26415" y="292988"/>
                  </a:lnTo>
                  <a:lnTo>
                    <a:pt x="70927" y="292988"/>
                  </a:lnTo>
                  <a:lnTo>
                    <a:pt x="77723" y="278002"/>
                  </a:lnTo>
                  <a:close/>
                </a:path>
                <a:path w="78105" h="357504">
                  <a:moveTo>
                    <a:pt x="41275" y="0"/>
                  </a:moveTo>
                  <a:lnTo>
                    <a:pt x="15366" y="1016"/>
                  </a:lnTo>
                  <a:lnTo>
                    <a:pt x="25925" y="280034"/>
                  </a:lnTo>
                  <a:lnTo>
                    <a:pt x="51833" y="279018"/>
                  </a:lnTo>
                  <a:lnTo>
                    <a:pt x="41275" y="0"/>
                  </a:lnTo>
                  <a:close/>
                </a:path>
              </a:pathLst>
            </a:custGeom>
            <a:solidFill>
              <a:srgbClr val="000000"/>
            </a:solidFill>
          </p:spPr>
          <p:txBody>
            <a:bodyPr wrap="square" lIns="0" tIns="0" rIns="0" bIns="0" rtlCol="0"/>
            <a:lstStyle/>
            <a:p>
              <a:endParaRPr sz="1350"/>
            </a:p>
          </p:txBody>
        </p: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p:cNvSpPr txBox="1"/>
          <p:nvPr/>
        </p:nvSpPr>
        <p:spPr bwMode="auto">
          <a:xfrm>
            <a:off x="62160" y="457200"/>
            <a:ext cx="7761381" cy="424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9049" rIns="0" bIns="0" numCol="1" rtlCol="0" anchor="b" anchorCtr="0" compatLnSpc="1">
            <a:spAutoFit/>
          </a:bodyPr>
          <a:lst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anose="020F0502020204030204" pitchFamily="34" charset="0"/>
              </a:defRPr>
            </a:lvl2pPr>
            <a:lvl3pPr algn="ctr" rtl="0" eaLnBrk="1" fontAlgn="base" hangingPunct="1">
              <a:spcBef>
                <a:spcPct val="0"/>
              </a:spcBef>
              <a:spcAft>
                <a:spcPct val="0"/>
              </a:spcAft>
              <a:defRPr sz="4400">
                <a:solidFill>
                  <a:schemeClr val="tx1"/>
                </a:solidFill>
                <a:latin typeface="Calibri" panose="020F0502020204030204" pitchFamily="34" charset="0"/>
              </a:defRPr>
            </a:lvl3pPr>
            <a:lvl4pPr algn="ctr" rtl="0" eaLnBrk="1" fontAlgn="base" hangingPunct="1">
              <a:spcBef>
                <a:spcPct val="0"/>
              </a:spcBef>
              <a:spcAft>
                <a:spcPct val="0"/>
              </a:spcAft>
              <a:defRPr sz="4400">
                <a:solidFill>
                  <a:schemeClr val="tx1"/>
                </a:solidFill>
                <a:latin typeface="Calibri" panose="020F0502020204030204" pitchFamily="34" charset="0"/>
              </a:defRPr>
            </a:lvl4pPr>
            <a:lvl5pPr algn="ctr" rtl="0" eaLnBrk="1" fontAlgn="base" hangingPunct="1">
              <a:spcBef>
                <a:spcPct val="0"/>
              </a:spcBef>
              <a:spcAft>
                <a:spcPct val="0"/>
              </a:spcAft>
              <a:defRPr sz="4400">
                <a:solidFill>
                  <a:schemeClr val="tx1"/>
                </a:solidFill>
                <a:latin typeface="Calibri" panose="020F0502020204030204" pitchFamily="34" charset="0"/>
              </a:defRPr>
            </a:lvl5pPr>
            <a:lvl6pPr marL="457200" algn="ctr" rtl="0" eaLnBrk="1" fontAlgn="base" hangingPunct="1">
              <a:spcBef>
                <a:spcPct val="0"/>
              </a:spcBef>
              <a:spcAft>
                <a:spcPct val="0"/>
              </a:spcAft>
              <a:defRPr sz="4400">
                <a:solidFill>
                  <a:schemeClr val="tx1"/>
                </a:solidFill>
                <a:latin typeface="Calibri" panose="020F0502020204030204" pitchFamily="34" charset="0"/>
              </a:defRPr>
            </a:lvl6pPr>
            <a:lvl7pPr marL="914400" algn="ctr" rtl="0" eaLnBrk="1" fontAlgn="base" hangingPunct="1">
              <a:spcBef>
                <a:spcPct val="0"/>
              </a:spcBef>
              <a:spcAft>
                <a:spcPct val="0"/>
              </a:spcAft>
              <a:defRPr sz="4400">
                <a:solidFill>
                  <a:schemeClr val="tx1"/>
                </a:solidFill>
                <a:latin typeface="Calibri" panose="020F0502020204030204" pitchFamily="34" charset="0"/>
              </a:defRPr>
            </a:lvl7pPr>
            <a:lvl8pPr marL="1371600" algn="ctr" rtl="0" eaLnBrk="1" fontAlgn="base" hangingPunct="1">
              <a:spcBef>
                <a:spcPct val="0"/>
              </a:spcBef>
              <a:spcAft>
                <a:spcPct val="0"/>
              </a:spcAft>
              <a:defRPr sz="4400">
                <a:solidFill>
                  <a:schemeClr val="tx1"/>
                </a:solidFill>
                <a:latin typeface="Calibri" panose="020F0502020204030204" pitchFamily="34" charset="0"/>
              </a:defRPr>
            </a:lvl8pPr>
            <a:lvl9pPr marL="1828800" algn="ctr" rtl="0" eaLnBrk="1" fontAlgn="base" hangingPunct="1">
              <a:spcBef>
                <a:spcPct val="0"/>
              </a:spcBef>
              <a:spcAft>
                <a:spcPct val="0"/>
              </a:spcAft>
              <a:defRPr sz="4400">
                <a:solidFill>
                  <a:schemeClr val="tx1"/>
                </a:solidFill>
                <a:latin typeface="Calibri" panose="020F0502020204030204" pitchFamily="34" charset="0"/>
              </a:defRPr>
            </a:lvl9pPr>
          </a:lstStyle>
          <a:p>
            <a:pPr marL="9525"/>
            <a:r>
              <a:rPr lang="en-US" sz="2700" dirty="0">
                <a:latin typeface="Bahnschrift" panose="020B0502040204020203" pitchFamily="34" charset="0"/>
              </a:rPr>
              <a:t>Hill Cipher Decryption: Example 3</a:t>
            </a:r>
            <a:endParaRPr lang="en-US" sz="2700" dirty="0">
              <a:latin typeface="Bahnschrift" panose="020B0502040204020203" pitchFamily="34" charset="0"/>
            </a:endParaRPr>
          </a:p>
        </p:txBody>
      </p:sp>
      <p:sp>
        <p:nvSpPr>
          <p:cNvPr id="17" name="object 3"/>
          <p:cNvSpPr txBox="1"/>
          <p:nvPr/>
        </p:nvSpPr>
        <p:spPr>
          <a:xfrm>
            <a:off x="62161" y="1662875"/>
            <a:ext cx="8987571" cy="788742"/>
          </a:xfrm>
          <a:prstGeom prst="rect">
            <a:avLst/>
          </a:prstGeom>
        </p:spPr>
        <p:txBody>
          <a:bodyPr vert="horz" wrap="square" lIns="0" tIns="9525" rIns="0" bIns="0" rtlCol="0">
            <a:spAutoFit/>
          </a:bodyPr>
          <a:lstStyle/>
          <a:p>
            <a:pPr marL="9525" marR="3810">
              <a:spcBef>
                <a:spcPts val="75"/>
              </a:spcBef>
              <a:tabLst>
                <a:tab pos="3699510" algn="l"/>
              </a:tabLst>
            </a:pPr>
            <a:r>
              <a:rPr b="1" spc="-8" dirty="0">
                <a:latin typeface="Bahnschrift" panose="020B0502040204020203" pitchFamily="34" charset="0"/>
                <a:cs typeface="Calibri" panose="020F0502020204030204"/>
              </a:rPr>
              <a:t>Step</a:t>
            </a:r>
            <a:r>
              <a:rPr b="1"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2:</a:t>
            </a:r>
            <a:r>
              <a:rPr b="1" spc="8" dirty="0">
                <a:latin typeface="Bahnschrift" panose="020B0502040204020203" pitchFamily="34" charset="0"/>
                <a:cs typeface="Calibri" panose="020F0502020204030204"/>
              </a:rPr>
              <a:t> </a:t>
            </a:r>
            <a:r>
              <a:rPr b="1" spc="-4" dirty="0">
                <a:latin typeface="Bahnschrift" panose="020B0502040204020203" pitchFamily="34" charset="0"/>
                <a:cs typeface="Calibri" panose="020F0502020204030204"/>
              </a:rPr>
              <a:t>Multiply</a:t>
            </a:r>
            <a:r>
              <a:rPr b="1" spc="11"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multiplicative</a:t>
            </a:r>
            <a:r>
              <a:rPr b="1" spc="23" dirty="0">
                <a:latin typeface="Bahnschrift" panose="020B0502040204020203" pitchFamily="34" charset="0"/>
                <a:cs typeface="Calibri" panose="020F0502020204030204"/>
              </a:rPr>
              <a:t> </a:t>
            </a:r>
            <a:r>
              <a:rPr b="1" spc="-11" dirty="0">
                <a:latin typeface="Bahnschrift" panose="020B0502040204020203" pitchFamily="34" charset="0"/>
                <a:cs typeface="Calibri" panose="020F0502020204030204"/>
              </a:rPr>
              <a:t>inverse	</a:t>
            </a:r>
            <a:r>
              <a:rPr b="1" dirty="0">
                <a:latin typeface="Bahnschrift" panose="020B0502040204020203" pitchFamily="34" charset="0"/>
                <a:cs typeface="Calibri" panose="020F0502020204030204"/>
              </a:rPr>
              <a:t>of </a:t>
            </a:r>
            <a:r>
              <a:rPr b="1" spc="-4" dirty="0">
                <a:latin typeface="Bahnschrift" panose="020B0502040204020203" pitchFamily="34" charset="0"/>
                <a:cs typeface="Calibri" panose="020F0502020204030204"/>
              </a:rPr>
              <a:t>the </a:t>
            </a:r>
            <a:r>
              <a:rPr b="1" spc="-8" dirty="0">
                <a:latin typeface="Bahnschrift" panose="020B0502040204020203" pitchFamily="34" charset="0"/>
                <a:cs typeface="Calibri" panose="020F0502020204030204"/>
              </a:rPr>
              <a:t>determinant </a:t>
            </a:r>
            <a:r>
              <a:rPr b="1" spc="-4" dirty="0">
                <a:latin typeface="Bahnschrift" panose="020B0502040204020203" pitchFamily="34" charset="0"/>
                <a:cs typeface="Calibri" panose="020F0502020204030204"/>
              </a:rPr>
              <a:t>with </a:t>
            </a:r>
            <a:r>
              <a:rPr b="1" spc="-394" dirty="0">
                <a:latin typeface="Bahnschrift" panose="020B0502040204020203" pitchFamily="34" charset="0"/>
                <a:cs typeface="Calibri" panose="020F0502020204030204"/>
              </a:rPr>
              <a:t> </a:t>
            </a:r>
            <a:r>
              <a:rPr b="1" dirty="0">
                <a:latin typeface="Bahnschrift" panose="020B0502040204020203" pitchFamily="34" charset="0"/>
                <a:cs typeface="Calibri" panose="020F0502020204030204"/>
              </a:rPr>
              <a:t>adjoin</a:t>
            </a:r>
            <a:r>
              <a:rPr lang="en-US" b="1" dirty="0">
                <a:latin typeface="Bahnschrift" panose="020B0502040204020203" pitchFamily="34" charset="0"/>
                <a:cs typeface="Calibri" panose="020F0502020204030204"/>
              </a:rPr>
              <a:t>t</a:t>
            </a:r>
            <a:r>
              <a:rPr b="1" spc="-15" dirty="0">
                <a:latin typeface="Bahnschrift" panose="020B0502040204020203" pitchFamily="34" charset="0"/>
                <a:cs typeface="Calibri" panose="020F0502020204030204"/>
              </a:rPr>
              <a:t> </a:t>
            </a:r>
            <a:r>
              <a:rPr b="1" spc="-8" dirty="0">
                <a:latin typeface="Bahnschrift" panose="020B0502040204020203" pitchFamily="34" charset="0"/>
                <a:cs typeface="Calibri" panose="020F0502020204030204"/>
              </a:rPr>
              <a:t>matrix</a:t>
            </a:r>
            <a:endParaRPr dirty="0">
              <a:latin typeface="Bahnschrift" panose="020B0502040204020203" pitchFamily="34" charset="0"/>
              <a:cs typeface="Calibri" panose="020F0502020204030204"/>
            </a:endParaRPr>
          </a:p>
          <a:p>
            <a:pPr>
              <a:spcBef>
                <a:spcPts val="30"/>
              </a:spcBef>
            </a:pPr>
            <a:endParaRPr sz="1765" dirty="0">
              <a:latin typeface="Bahnschrift" panose="020B0502040204020203" pitchFamily="34" charset="0"/>
              <a:cs typeface="Calibri" panose="020F0502020204030204"/>
            </a:endParaRPr>
          </a:p>
          <a:p>
            <a:pPr marL="9525"/>
            <a:r>
              <a:rPr sz="1500" b="1" dirty="0">
                <a:latin typeface="Bahnschrift" panose="020B0502040204020203" pitchFamily="34" charset="0"/>
                <a:cs typeface="Calibri" panose="020F0502020204030204"/>
              </a:rPr>
              <a:t>2.1</a:t>
            </a:r>
            <a:r>
              <a:rPr sz="1500" b="1" spc="-19" dirty="0">
                <a:latin typeface="Bahnschrift" panose="020B0502040204020203" pitchFamily="34" charset="0"/>
                <a:cs typeface="Calibri" panose="020F0502020204030204"/>
              </a:rPr>
              <a:t> </a:t>
            </a:r>
            <a:r>
              <a:rPr sz="1500" b="1" spc="-8" dirty="0">
                <a:latin typeface="Bahnschrift" panose="020B0502040204020203" pitchFamily="34" charset="0"/>
                <a:cs typeface="Calibri" panose="020F0502020204030204"/>
              </a:rPr>
              <a:t>Calculate</a:t>
            </a:r>
            <a:r>
              <a:rPr sz="1500" b="1" spc="-15" dirty="0">
                <a:latin typeface="Bahnschrift" panose="020B0502040204020203" pitchFamily="34" charset="0"/>
                <a:cs typeface="Calibri" panose="020F0502020204030204"/>
              </a:rPr>
              <a:t> </a:t>
            </a:r>
            <a:r>
              <a:rPr sz="1500" b="1" dirty="0">
                <a:latin typeface="Bahnschrift" panose="020B0502040204020203" pitchFamily="34" charset="0"/>
                <a:cs typeface="Calibri" panose="020F0502020204030204"/>
              </a:rPr>
              <a:t>Adjoin</a:t>
            </a:r>
            <a:r>
              <a:rPr lang="en-US" sz="1500" b="1" dirty="0">
                <a:latin typeface="Bahnschrift" panose="020B0502040204020203" pitchFamily="34" charset="0"/>
                <a:cs typeface="Calibri" panose="020F0502020204030204"/>
              </a:rPr>
              <a:t>t</a:t>
            </a:r>
            <a:r>
              <a:rPr sz="1500" b="1" spc="-19" dirty="0">
                <a:latin typeface="Bahnschrift" panose="020B0502040204020203" pitchFamily="34" charset="0"/>
                <a:cs typeface="Calibri" panose="020F0502020204030204"/>
              </a:rPr>
              <a:t> </a:t>
            </a:r>
            <a:r>
              <a:rPr sz="1500" b="1" spc="-4" dirty="0">
                <a:latin typeface="Bahnschrift" panose="020B0502040204020203" pitchFamily="34" charset="0"/>
                <a:cs typeface="Calibri" panose="020F0502020204030204"/>
              </a:rPr>
              <a:t>matrix</a:t>
            </a:r>
            <a:endParaRPr sz="1500" dirty="0">
              <a:latin typeface="Bahnschrift" panose="020B0502040204020203" pitchFamily="34" charset="0"/>
              <a:cs typeface="Calibri" panose="020F0502020204030204"/>
            </a:endParaRPr>
          </a:p>
        </p:txBody>
      </p:sp>
      <p:pic>
        <p:nvPicPr>
          <p:cNvPr id="18" name="object 4"/>
          <p:cNvPicPr/>
          <p:nvPr/>
        </p:nvPicPr>
        <p:blipFill>
          <a:blip r:embed="rId1" cstate="print"/>
          <a:stretch>
            <a:fillRect/>
          </a:stretch>
        </p:blipFill>
        <p:spPr>
          <a:xfrm>
            <a:off x="2483120" y="2049443"/>
            <a:ext cx="3137192" cy="600849"/>
          </a:xfrm>
          <a:prstGeom prst="rect">
            <a:avLst/>
          </a:prstGeom>
        </p:spPr>
      </p:pic>
      <p:sp>
        <p:nvSpPr>
          <p:cNvPr id="19" name="object 5"/>
          <p:cNvSpPr txBox="1"/>
          <p:nvPr/>
        </p:nvSpPr>
        <p:spPr>
          <a:xfrm>
            <a:off x="62161" y="2838121"/>
            <a:ext cx="8907561" cy="563616"/>
          </a:xfrm>
          <a:prstGeom prst="rect">
            <a:avLst/>
          </a:prstGeom>
        </p:spPr>
        <p:txBody>
          <a:bodyPr vert="horz" wrap="square" lIns="0" tIns="9525" rIns="0" bIns="0" rtlCol="0">
            <a:spAutoFit/>
          </a:bodyPr>
          <a:lstStyle/>
          <a:p>
            <a:pPr marL="9525" marR="3810">
              <a:spcBef>
                <a:spcPts val="75"/>
              </a:spcBef>
            </a:pPr>
            <a:r>
              <a:rPr dirty="0">
                <a:latin typeface="Bahnschrift" panose="020B0502040204020203" pitchFamily="34" charset="0"/>
                <a:cs typeface="Calibri" panose="020F0502020204030204"/>
              </a:rPr>
              <a:t>And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negative</a:t>
            </a:r>
            <a:r>
              <a:rPr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a:t>
            </a:r>
            <a:r>
              <a:rPr spc="-8" dirty="0">
                <a:latin typeface="Bahnschrift" panose="020B0502040204020203" pitchFamily="34" charset="0"/>
                <a:cs typeface="Calibri" panose="020F0502020204030204"/>
              </a:rPr>
              <a:t> we</a:t>
            </a:r>
            <a:r>
              <a:rPr spc="11"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have to</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add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them</a:t>
            </a:r>
            <a:r>
              <a:rPr spc="8"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with</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26 </a:t>
            </a:r>
            <a:r>
              <a:rPr spc="-8" dirty="0">
                <a:latin typeface="Bahnschrift" panose="020B0502040204020203" pitchFamily="34" charset="0"/>
                <a:cs typeface="Calibri" panose="020F0502020204030204"/>
              </a:rPr>
              <a:t>to</a:t>
            </a:r>
            <a:r>
              <a:rPr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get</a:t>
            </a:r>
            <a:r>
              <a:rPr dirty="0">
                <a:latin typeface="Bahnschrift" panose="020B0502040204020203" pitchFamily="34" charset="0"/>
                <a:cs typeface="Calibri" panose="020F0502020204030204"/>
              </a:rPr>
              <a:t> the </a:t>
            </a:r>
            <a:r>
              <a:rPr spc="-4" dirty="0">
                <a:latin typeface="Bahnschrift" panose="020B0502040204020203" pitchFamily="34" charset="0"/>
                <a:cs typeface="Calibri" panose="020F0502020204030204"/>
              </a:rPr>
              <a:t>desired</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values </a:t>
            </a:r>
            <a:r>
              <a:rPr spc="-296"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between</a:t>
            </a:r>
            <a:r>
              <a:rPr spc="4"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0 and</a:t>
            </a:r>
            <a:r>
              <a:rPr spc="8" dirty="0">
                <a:latin typeface="Bahnschrift" panose="020B0502040204020203" pitchFamily="34" charset="0"/>
                <a:cs typeface="Calibri" panose="020F0502020204030204"/>
              </a:rPr>
              <a:t> </a:t>
            </a:r>
            <a:r>
              <a:rPr dirty="0">
                <a:latin typeface="Bahnschrift" panose="020B0502040204020203" pitchFamily="34" charset="0"/>
                <a:cs typeface="Calibri" panose="020F0502020204030204"/>
              </a:rPr>
              <a:t>25 </a:t>
            </a:r>
            <a:r>
              <a:rPr spc="-11" dirty="0">
                <a:latin typeface="Bahnschrift" panose="020B0502040204020203" pitchFamily="34" charset="0"/>
                <a:cs typeface="Calibri" panose="020F0502020204030204"/>
              </a:rPr>
              <a:t>for</a:t>
            </a:r>
            <a:r>
              <a:rPr spc="4"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use </a:t>
            </a:r>
            <a:r>
              <a:rPr dirty="0">
                <a:latin typeface="Bahnschrift" panose="020B0502040204020203" pitchFamily="34" charset="0"/>
                <a:cs typeface="Calibri" panose="020F0502020204030204"/>
              </a:rPr>
              <a:t>in the</a:t>
            </a:r>
            <a:r>
              <a:rPr spc="11" dirty="0">
                <a:latin typeface="Bahnschrift" panose="020B0502040204020203" pitchFamily="34" charset="0"/>
                <a:cs typeface="Calibri" panose="020F0502020204030204"/>
              </a:rPr>
              <a:t> </a:t>
            </a:r>
            <a:r>
              <a:rPr spc="-4" dirty="0">
                <a:latin typeface="Bahnschrift" panose="020B0502040204020203" pitchFamily="34" charset="0"/>
                <a:cs typeface="Calibri" panose="020F0502020204030204"/>
              </a:rPr>
              <a:t>decryption</a:t>
            </a:r>
            <a:r>
              <a:rPr spc="15" dirty="0">
                <a:latin typeface="Bahnschrift" panose="020B0502040204020203" pitchFamily="34" charset="0"/>
                <a:cs typeface="Calibri" panose="020F0502020204030204"/>
              </a:rPr>
              <a:t> </a:t>
            </a:r>
            <a:r>
              <a:rPr spc="-8" dirty="0">
                <a:latin typeface="Bahnschrift" panose="020B0502040204020203" pitchFamily="34" charset="0"/>
                <a:cs typeface="Calibri" panose="020F0502020204030204"/>
              </a:rPr>
              <a:t>formula.</a:t>
            </a:r>
            <a:endParaRPr dirty="0">
              <a:latin typeface="Bahnschrift" panose="020B0502040204020203" pitchFamily="34" charset="0"/>
              <a:cs typeface="Calibri" panose="020F0502020204030204"/>
            </a:endParaRPr>
          </a:p>
        </p:txBody>
      </p:sp>
      <p:pic>
        <p:nvPicPr>
          <p:cNvPr id="4" name="Picture 3"/>
          <p:cNvPicPr>
            <a:picLocks noChangeAspect="1"/>
          </p:cNvPicPr>
          <p:nvPr/>
        </p:nvPicPr>
        <p:blipFill>
          <a:blip r:embed="rId2"/>
          <a:stretch>
            <a:fillRect/>
          </a:stretch>
        </p:blipFill>
        <p:spPr>
          <a:xfrm>
            <a:off x="624328" y="3729704"/>
            <a:ext cx="7465832" cy="727919"/>
          </a:xfrm>
          <a:prstGeom prst="rect">
            <a:avLst/>
          </a:prstGeom>
        </p:spPr>
      </p:pic>
    </p:spTree>
  </p:cSld>
  <p:clrMapOvr>
    <a:masterClrMapping/>
  </p:clrMapOvr>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9F377BA-E110-4551-BA4B-72AF0F81731C}">
  <ds:schemaRefs/>
</ds:datastoreItem>
</file>

<file path=customXml/itemProps2.xml><?xml version="1.0" encoding="utf-8"?>
<ds:datastoreItem xmlns:ds="http://schemas.openxmlformats.org/officeDocument/2006/customXml" ds:itemID="{15DFE7C8-44AE-4CA0-BC1C-D7A115A2224E}">
  <ds:schemaRefs/>
</ds:datastoreItem>
</file>

<file path=customXml/itemProps3.xml><?xml version="1.0" encoding="utf-8"?>
<ds:datastoreItem xmlns:ds="http://schemas.openxmlformats.org/officeDocument/2006/customXml" ds:itemID="{C0FDA373-D5CF-4F0F-A826-9892AA050C92}">
  <ds:schemaRefs/>
</ds:datastoreItem>
</file>

<file path=docProps/app.xml><?xml version="1.0" encoding="utf-8"?>
<Properties xmlns="http://schemas.openxmlformats.org/officeDocument/2006/extended-properties" xmlns:vt="http://schemas.openxmlformats.org/officeDocument/2006/docPropsVTypes">
  <TotalTime>0</TotalTime>
  <Words>36902</Words>
  <Application>WPS Presentation</Application>
  <PresentationFormat>On-screen Show (4:3)</PresentationFormat>
  <Paragraphs>1231</Paragraphs>
  <Slides>142</Slides>
  <Notes>7</Notes>
  <HiddenSlides>0</HiddenSlides>
  <MMClips>1</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2</vt:i4>
      </vt:variant>
      <vt:variant>
        <vt:lpstr>幻灯片标题</vt:lpstr>
      </vt:variant>
      <vt:variant>
        <vt:i4>142</vt:i4>
      </vt:variant>
    </vt:vector>
  </HeadingPairs>
  <TitlesOfParts>
    <vt:vector size="167" baseType="lpstr">
      <vt:lpstr>Arial</vt:lpstr>
      <vt:lpstr>SimSun</vt:lpstr>
      <vt:lpstr>Wingdings</vt:lpstr>
      <vt:lpstr>Bookman Old Style</vt:lpstr>
      <vt:lpstr>Calibri</vt:lpstr>
      <vt:lpstr>Times New Roman</vt:lpstr>
      <vt:lpstr>Courier New</vt:lpstr>
      <vt:lpstr>Mangal</vt:lpstr>
      <vt:lpstr>Segoe Print</vt:lpstr>
      <vt:lpstr>Microsoft YaHei</vt:lpstr>
      <vt:lpstr>Arial Unicode MS</vt:lpstr>
      <vt:lpstr>Cambria</vt:lpstr>
      <vt:lpstr>urw-din</vt:lpstr>
      <vt:lpstr>Bahnschrift SemiBold SemiCondensed</vt:lpstr>
      <vt:lpstr>Bahnschrift Light</vt:lpstr>
      <vt:lpstr>Courier</vt:lpstr>
      <vt:lpstr>Bahnschrift</vt:lpstr>
      <vt:lpstr>Wingdings</vt:lpstr>
      <vt:lpstr>Calibri</vt:lpstr>
      <vt:lpstr>Symbol</vt:lpstr>
      <vt:lpstr>Times New Roman</vt:lpstr>
      <vt:lpstr>Times-Roman</vt:lpstr>
      <vt:lpstr>Thiru_Regular</vt:lpstr>
      <vt:lpstr>Excel.Sheet.12</vt:lpstr>
      <vt:lpstr>Excel.Sheet.12</vt:lpstr>
      <vt:lpstr>PowerPoint 演示文稿</vt:lpstr>
      <vt:lpstr>PowerPoint 演示文稿</vt:lpstr>
      <vt:lpstr>Introduction to Cryptography</vt:lpstr>
      <vt:lpstr>Cryptography</vt:lpstr>
      <vt:lpstr>PowerPoint 演示文稿</vt:lpstr>
      <vt:lpstr>Advantages of Cryptography</vt:lpstr>
      <vt:lpstr>Classical Encryption Techniques</vt:lpstr>
      <vt:lpstr>PowerPoint 演示文稿</vt:lpstr>
      <vt:lpstr>PowerPoint 演示文稿</vt:lpstr>
      <vt:lpstr>Characteristics of cryptography</vt:lpstr>
      <vt:lpstr>Cryptanalysis</vt:lpstr>
      <vt:lpstr>Model of Network Security</vt:lpstr>
      <vt:lpstr>PowerPoint 演示文稿</vt:lpstr>
      <vt:lpstr>PowerPoint 演示文稿</vt:lpstr>
      <vt:lpstr>PowerPoint 演示文稿</vt:lpstr>
      <vt:lpstr>This general model shows that there are four basic tasks in designing a particular security service:</vt:lpstr>
      <vt:lpstr>Network Access Security Model </vt:lpstr>
      <vt:lpstr>PowerPoint 演示文稿</vt:lpstr>
      <vt:lpstr>PowerPoint 演示文稿</vt:lpstr>
      <vt:lpstr>PowerPoint 演示文稿</vt:lpstr>
      <vt:lpstr>PowerPoint 演示文稿</vt:lpstr>
      <vt:lpstr>PowerPoint 演示文稿</vt:lpstr>
      <vt:lpstr>OSI Security Architecture</vt:lpstr>
      <vt:lpstr>PowerPoint 演示文稿</vt:lpstr>
      <vt:lpstr>Security Attack</vt:lpstr>
      <vt:lpstr>Types of Security Attacks</vt:lpstr>
      <vt:lpstr>Passive Attack</vt:lpstr>
      <vt:lpstr>Release of message content</vt:lpstr>
      <vt:lpstr>Traffic analysis</vt:lpstr>
      <vt:lpstr>Active Attacks</vt:lpstr>
      <vt:lpstr>Masquerade</vt:lpstr>
      <vt:lpstr>Replay</vt:lpstr>
      <vt:lpstr>Modification of messages</vt:lpstr>
      <vt:lpstr>Denial of service</vt:lpstr>
      <vt:lpstr>Difference between Passive and Active attacks</vt:lpstr>
      <vt:lpstr>Security Service</vt:lpstr>
      <vt:lpstr>Security Services</vt:lpstr>
      <vt:lpstr>Security Services (X.800)</vt:lpstr>
      <vt:lpstr>Access Control</vt:lpstr>
      <vt:lpstr>PowerPoint 演示文稿</vt:lpstr>
      <vt:lpstr>Data Integrity</vt:lpstr>
      <vt:lpstr>PowerPoint 演示文稿</vt:lpstr>
      <vt:lpstr>Non-Repudiation</vt:lpstr>
      <vt:lpstr>Security Mechanism</vt:lpstr>
      <vt:lpstr>Specific Security Mechanisms</vt:lpstr>
      <vt:lpstr>PowerPoint 演示文稿</vt:lpstr>
      <vt:lpstr>Pervasive Security Mechanisms</vt:lpstr>
      <vt:lpstr>PowerPoint 演示文稿</vt:lpstr>
      <vt:lpstr>Classical Substitution Ciphers</vt:lpstr>
      <vt:lpstr>Classical Substitution - Caesar Cipher </vt:lpstr>
      <vt:lpstr>Classical Substitution - Caesar Cipher - Mathematically </vt:lpstr>
      <vt:lpstr>Caesar Cipher</vt:lpstr>
      <vt:lpstr>Cryptanalysis of Caesar Cipher </vt:lpstr>
      <vt:lpstr>Monoalphabetic Cipher</vt:lpstr>
      <vt:lpstr>Monoalphabetic Cipher Security</vt:lpstr>
      <vt:lpstr>Language Redundancy and Cryptanalysis</vt:lpstr>
      <vt:lpstr>English Letter Frequencies</vt:lpstr>
      <vt:lpstr>Use in Cryptanalysis</vt:lpstr>
      <vt:lpstr>Example Cryptanalysis</vt:lpstr>
      <vt:lpstr>Hill Cipher</vt:lpstr>
      <vt:lpstr>Hill Cipher - Encryption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Hill Cipher – Encryption </vt:lpstr>
      <vt:lpstr>PowerPoint 演示文稿</vt:lpstr>
      <vt:lpstr>The enciphered vector is given as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Playfair Cipher</vt:lpstr>
      <vt:lpstr>Playfair Key Matrix</vt:lpstr>
      <vt:lpstr>Encrypting and Decrypting</vt:lpstr>
      <vt:lpstr>Security of Playfair Cipher</vt:lpstr>
      <vt:lpstr>Polyalphabetic Ciphers</vt:lpstr>
      <vt:lpstr>Vigenère Cipher</vt:lpstr>
      <vt:lpstr>Example of Vigenère Cipher</vt:lpstr>
      <vt:lpstr>Aids</vt:lpstr>
      <vt:lpstr>Security of Vigenère Ciphers</vt:lpstr>
      <vt:lpstr>Autokey Cipher</vt:lpstr>
      <vt:lpstr>PowerPoint 演示文稿</vt:lpstr>
      <vt:lpstr>One Time Pad (OTP) Cipher</vt:lpstr>
      <vt:lpstr>One Time Pad (OTP) Cipher</vt:lpstr>
      <vt:lpstr>One Time Pad (OTP) Cipher</vt:lpstr>
      <vt:lpstr>One Time Pad (OTP) Cipher</vt:lpstr>
      <vt:lpstr>One Time Pad (OTP) Cipher - Security</vt:lpstr>
      <vt:lpstr>One Time Pad (OTP) Cipher - Security</vt:lpstr>
      <vt:lpstr>Vernam Cipher - Digital bit-wise XOR </vt:lpstr>
      <vt:lpstr>Vernam Cipher - Digital bit-wise XOR </vt:lpstr>
      <vt:lpstr>Vernam Cipher - Digital bit-wise XOR </vt:lpstr>
      <vt:lpstr>Vernam Cipher - Digital bit-wise XOR </vt:lpstr>
      <vt:lpstr> Vernam Cipher - Digital bit-wise XOR </vt:lpstr>
      <vt:lpstr>Transposition Ciphers</vt:lpstr>
      <vt:lpstr>Rail Fence cipher</vt:lpstr>
      <vt:lpstr>Row Transposition Ciphers</vt:lpstr>
      <vt:lpstr>Product Ciphers</vt:lpstr>
      <vt:lpstr>Steganography</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WPS_1675851897</cp:lastModifiedBy>
  <cp:revision>309</cp:revision>
  <dcterms:created xsi:type="dcterms:W3CDTF">2006-08-16T00:00:00Z</dcterms:created>
  <dcterms:modified xsi:type="dcterms:W3CDTF">2025-01-31T11:02:08Z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y fmtid="{D5CDD505-2E9C-101B-9397-08002B2CF9AE}" pid="3" name="ICV">
    <vt:lpwstr>876A219EC4C146D1ABF91A228FE1B188_12</vt:lpwstr>
  </property>
  <property fmtid="{D5CDD505-2E9C-101B-9397-08002B2CF9AE}" pid="4" name="KSOProductBuildVer">
    <vt:lpwstr>1033-12.2.0.19805</vt:lpwstr>
  </property>
</Properties>
</file>